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4612" y="4869565"/>
            <a:ext cx="14951075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92" y="528448"/>
            <a:ext cx="13000064" cy="1058212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630" y="-423694"/>
            <a:ext cx="19416839" cy="2603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1217" y="1848486"/>
            <a:ext cx="18046065" cy="2809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1.jpg"/><Relationship Id="rId7" Type="http://schemas.openxmlformats.org/officeDocument/2006/relationships/image" Target="../media/image1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github.com/mrdbourke/pytorch-deep-learning/discussions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g"/><Relationship Id="rId16" Type="http://schemas.openxmlformats.org/officeDocument/2006/relationships/hyperlink" Target="mailto:daniel@mrdbourk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7.png"/><Relationship Id="rId7" Type="http://schemas.openxmlformats.org/officeDocument/2006/relationships/image" Target="../media/image1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58416" y="1697723"/>
            <a:ext cx="1161034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b="1" spc="-140" dirty="0">
                <a:latin typeface="Century Gothic"/>
                <a:cs typeface="Century Gothic"/>
              </a:rPr>
              <a:t>T</a:t>
            </a:r>
            <a:r>
              <a:rPr sz="8900" b="1" spc="150" dirty="0">
                <a:latin typeface="Century Gothic"/>
                <a:cs typeface="Century Gothic"/>
              </a:rPr>
              <a:t>r</a:t>
            </a:r>
            <a:r>
              <a:rPr sz="8900" b="1" spc="145" dirty="0">
                <a:latin typeface="Century Gothic"/>
                <a:cs typeface="Century Gothic"/>
              </a:rPr>
              <a:t>a</a:t>
            </a:r>
            <a:r>
              <a:rPr sz="8900" b="1" spc="175" dirty="0">
                <a:latin typeface="Century Gothic"/>
                <a:cs typeface="Century Gothic"/>
              </a:rPr>
              <a:t>n</a:t>
            </a:r>
            <a:r>
              <a:rPr sz="8900" b="1" spc="145" dirty="0">
                <a:latin typeface="Century Gothic"/>
                <a:cs typeface="Century Gothic"/>
              </a:rPr>
              <a:t>s</a:t>
            </a:r>
            <a:r>
              <a:rPr sz="8900" b="1" spc="140" dirty="0">
                <a:latin typeface="Century Gothic"/>
                <a:cs typeface="Century Gothic"/>
              </a:rPr>
              <a:t>f</a:t>
            </a:r>
            <a:r>
              <a:rPr sz="8900" b="1" spc="160" dirty="0">
                <a:latin typeface="Century Gothic"/>
                <a:cs typeface="Century Gothic"/>
              </a:rPr>
              <a:t>e</a:t>
            </a:r>
            <a:r>
              <a:rPr sz="8900" b="1" spc="360" dirty="0">
                <a:latin typeface="Century Gothic"/>
                <a:cs typeface="Century Gothic"/>
              </a:rPr>
              <a:t>r</a:t>
            </a:r>
            <a:r>
              <a:rPr sz="8900" b="1" spc="-925" dirty="0">
                <a:latin typeface="Century Gothic"/>
                <a:cs typeface="Century Gothic"/>
              </a:rPr>
              <a:t> </a:t>
            </a:r>
            <a:r>
              <a:rPr sz="8900" b="1" spc="-204" dirty="0">
                <a:latin typeface="Century Gothic"/>
                <a:cs typeface="Century Gothic"/>
              </a:rPr>
              <a:t>Learning</a:t>
            </a:r>
            <a:r>
              <a:rPr sz="8900" b="1" spc="-930" dirty="0">
                <a:latin typeface="Century Gothic"/>
                <a:cs typeface="Century Gothic"/>
              </a:rPr>
              <a:t> </a:t>
            </a:r>
            <a:r>
              <a:rPr sz="8900" b="1" spc="245" dirty="0">
                <a:latin typeface="Century Gothic"/>
                <a:cs typeface="Century Gothic"/>
              </a:rPr>
              <a:t>with</a:t>
            </a:r>
            <a:endParaRPr sz="8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23716" y="4216243"/>
            <a:ext cx="9457055" cy="2876550"/>
            <a:chOff x="5323716" y="4216243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4216243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6"/>
                  </a:lnTo>
                  <a:lnTo>
                    <a:pt x="193837" y="23006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6"/>
                  </a:lnTo>
                  <a:lnTo>
                    <a:pt x="9197519" y="6816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4662257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465" dirty="0"/>
              <a:t>Let’s</a:t>
            </a:r>
            <a:r>
              <a:rPr sz="9450" spc="-490" dirty="0"/>
              <a:t> </a:t>
            </a:r>
            <a:r>
              <a:rPr sz="9450" spc="470" dirty="0"/>
              <a:t>code!</a:t>
            </a:r>
            <a:endParaRPr sz="94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6644" y="-73338"/>
            <a:ext cx="17639665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380" dirty="0"/>
              <a:t>Original</a:t>
            </a:r>
            <a:r>
              <a:rPr sz="8400" spc="-430" dirty="0"/>
              <a:t> </a:t>
            </a:r>
            <a:r>
              <a:rPr sz="8400" spc="320" dirty="0"/>
              <a:t>Model</a:t>
            </a:r>
            <a:r>
              <a:rPr sz="8400" spc="-430" dirty="0"/>
              <a:t> </a:t>
            </a:r>
            <a:r>
              <a:rPr sz="8400" spc="375" dirty="0"/>
              <a:t>vs.</a:t>
            </a:r>
            <a:r>
              <a:rPr sz="8400" spc="-425" dirty="0"/>
              <a:t> </a:t>
            </a:r>
            <a:r>
              <a:rPr sz="8400" spc="385" dirty="0"/>
              <a:t>Feature</a:t>
            </a:r>
            <a:r>
              <a:rPr sz="8400" spc="-430" dirty="0"/>
              <a:t> </a:t>
            </a:r>
            <a:r>
              <a:rPr sz="8400" spc="450" dirty="0"/>
              <a:t>Extraction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603948" y="4706632"/>
            <a:ext cx="2602230" cy="125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175" marR="376555" algn="ctr">
              <a:lnSpc>
                <a:spcPct val="109400"/>
              </a:lnSpc>
              <a:spcBef>
                <a:spcPts val="95"/>
              </a:spcBef>
            </a:pP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2450" spc="17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EfficientNet)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858861" y="5157347"/>
            <a:ext cx="3864610" cy="100965"/>
            <a:chOff x="7858861" y="5157347"/>
            <a:chExt cx="3864610" cy="100965"/>
          </a:xfrm>
        </p:grpSpPr>
        <p:sp>
          <p:nvSpPr>
            <p:cNvPr id="5" name="object 5"/>
            <p:cNvSpPr/>
            <p:nvPr/>
          </p:nvSpPr>
          <p:spPr>
            <a:xfrm>
              <a:off x="7858861" y="5207607"/>
              <a:ext cx="3775075" cy="0"/>
            </a:xfrm>
            <a:custGeom>
              <a:avLst/>
              <a:gdLst/>
              <a:ahLst/>
              <a:cxnLst/>
              <a:rect l="l" t="t" r="r" b="b"/>
              <a:pathLst>
                <a:path w="3775075">
                  <a:moveTo>
                    <a:pt x="0" y="0"/>
                  </a:moveTo>
                  <a:lnTo>
                    <a:pt x="3764055" y="0"/>
                  </a:lnTo>
                  <a:lnTo>
                    <a:pt x="3774525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622913" y="515734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947509" y="9115163"/>
            <a:ext cx="5949950" cy="100965"/>
            <a:chOff x="6947509" y="9115163"/>
            <a:chExt cx="5949950" cy="100965"/>
          </a:xfrm>
        </p:grpSpPr>
        <p:sp>
          <p:nvSpPr>
            <p:cNvPr id="8" name="object 8"/>
            <p:cNvSpPr/>
            <p:nvPr/>
          </p:nvSpPr>
          <p:spPr>
            <a:xfrm>
              <a:off x="6947509" y="9165423"/>
              <a:ext cx="5859780" cy="0"/>
            </a:xfrm>
            <a:custGeom>
              <a:avLst/>
              <a:gdLst/>
              <a:ahLst/>
              <a:cxnLst/>
              <a:rect l="l" t="t" r="r" b="b"/>
              <a:pathLst>
                <a:path w="5859780">
                  <a:moveTo>
                    <a:pt x="0" y="0"/>
                  </a:moveTo>
                  <a:lnTo>
                    <a:pt x="5848804" y="0"/>
                  </a:lnTo>
                  <a:lnTo>
                    <a:pt x="585927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96312" y="91151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855898" y="1944958"/>
            <a:ext cx="4132579" cy="100965"/>
            <a:chOff x="7855898" y="1944958"/>
            <a:chExt cx="4132579" cy="100965"/>
          </a:xfrm>
        </p:grpSpPr>
        <p:sp>
          <p:nvSpPr>
            <p:cNvPr id="11" name="object 11"/>
            <p:cNvSpPr/>
            <p:nvPr/>
          </p:nvSpPr>
          <p:spPr>
            <a:xfrm>
              <a:off x="7855898" y="1995218"/>
              <a:ext cx="4043045" cy="0"/>
            </a:xfrm>
            <a:custGeom>
              <a:avLst/>
              <a:gdLst/>
              <a:ahLst/>
              <a:cxnLst/>
              <a:rect l="l" t="t" r="r" b="b"/>
              <a:pathLst>
                <a:path w="4043045">
                  <a:moveTo>
                    <a:pt x="0" y="0"/>
                  </a:moveTo>
                  <a:lnTo>
                    <a:pt x="4032021" y="0"/>
                  </a:lnTo>
                  <a:lnTo>
                    <a:pt x="4042492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87920" y="194495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29383" y="4769458"/>
            <a:ext cx="29235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4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r>
              <a:rPr sz="24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26322" y="1546397"/>
            <a:ext cx="1329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26322" y="8700641"/>
            <a:ext cx="1329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703786" y="2175916"/>
            <a:ext cx="2990850" cy="6970395"/>
            <a:chOff x="14703786" y="2175916"/>
            <a:chExt cx="2990850" cy="6970395"/>
          </a:xfrm>
        </p:grpSpPr>
        <p:sp>
          <p:nvSpPr>
            <p:cNvPr id="17" name="object 17"/>
            <p:cNvSpPr/>
            <p:nvPr/>
          </p:nvSpPr>
          <p:spPr>
            <a:xfrm>
              <a:off x="14714263" y="2220451"/>
              <a:ext cx="2969895" cy="6915150"/>
            </a:xfrm>
            <a:custGeom>
              <a:avLst/>
              <a:gdLst/>
              <a:ahLst/>
              <a:cxnLst/>
              <a:rect l="l" t="t" r="r" b="b"/>
              <a:pathLst>
                <a:path w="2969894" h="6915150">
                  <a:moveTo>
                    <a:pt x="0" y="6915067"/>
                  </a:moveTo>
                  <a:lnTo>
                    <a:pt x="56306" y="6875442"/>
                  </a:lnTo>
                  <a:lnTo>
                    <a:pt x="112074" y="6835869"/>
                  </a:lnTo>
                  <a:lnTo>
                    <a:pt x="167303" y="6796346"/>
                  </a:lnTo>
                  <a:lnTo>
                    <a:pt x="221993" y="6756875"/>
                  </a:lnTo>
                  <a:lnTo>
                    <a:pt x="276144" y="6717455"/>
                  </a:lnTo>
                  <a:lnTo>
                    <a:pt x="329756" y="6678085"/>
                  </a:lnTo>
                  <a:lnTo>
                    <a:pt x="382829" y="6638767"/>
                  </a:lnTo>
                  <a:lnTo>
                    <a:pt x="435363" y="6599500"/>
                  </a:lnTo>
                  <a:lnTo>
                    <a:pt x="487358" y="6560283"/>
                  </a:lnTo>
                  <a:lnTo>
                    <a:pt x="538814" y="6521118"/>
                  </a:lnTo>
                  <a:lnTo>
                    <a:pt x="589731" y="6482004"/>
                  </a:lnTo>
                  <a:lnTo>
                    <a:pt x="640109" y="6442940"/>
                  </a:lnTo>
                  <a:lnTo>
                    <a:pt x="689948" y="6403928"/>
                  </a:lnTo>
                  <a:lnTo>
                    <a:pt x="739249" y="6364967"/>
                  </a:lnTo>
                  <a:lnTo>
                    <a:pt x="788010" y="6326057"/>
                  </a:lnTo>
                  <a:lnTo>
                    <a:pt x="836232" y="6287197"/>
                  </a:lnTo>
                  <a:lnTo>
                    <a:pt x="883915" y="6248389"/>
                  </a:lnTo>
                  <a:lnTo>
                    <a:pt x="931059" y="6209632"/>
                  </a:lnTo>
                  <a:lnTo>
                    <a:pt x="977664" y="6170925"/>
                  </a:lnTo>
                  <a:lnTo>
                    <a:pt x="1023730" y="6132270"/>
                  </a:lnTo>
                  <a:lnTo>
                    <a:pt x="1069257" y="6093666"/>
                  </a:lnTo>
                  <a:lnTo>
                    <a:pt x="1114245" y="6055113"/>
                  </a:lnTo>
                  <a:lnTo>
                    <a:pt x="1158694" y="6016610"/>
                  </a:lnTo>
                  <a:lnTo>
                    <a:pt x="1202604" y="5978159"/>
                  </a:lnTo>
                  <a:lnTo>
                    <a:pt x="1245975" y="5939759"/>
                  </a:lnTo>
                  <a:lnTo>
                    <a:pt x="1288807" y="5901410"/>
                  </a:lnTo>
                  <a:lnTo>
                    <a:pt x="1331100" y="5863111"/>
                  </a:lnTo>
                  <a:lnTo>
                    <a:pt x="1372854" y="5824864"/>
                  </a:lnTo>
                  <a:lnTo>
                    <a:pt x="1414069" y="5786668"/>
                  </a:lnTo>
                  <a:lnTo>
                    <a:pt x="1454746" y="5748523"/>
                  </a:lnTo>
                  <a:lnTo>
                    <a:pt x="1494883" y="5710428"/>
                  </a:lnTo>
                  <a:lnTo>
                    <a:pt x="1534481" y="5672385"/>
                  </a:lnTo>
                  <a:lnTo>
                    <a:pt x="1573540" y="5634393"/>
                  </a:lnTo>
                  <a:lnTo>
                    <a:pt x="1612060" y="5596452"/>
                  </a:lnTo>
                  <a:lnTo>
                    <a:pt x="1650041" y="5558562"/>
                  </a:lnTo>
                  <a:lnTo>
                    <a:pt x="1687483" y="5520722"/>
                  </a:lnTo>
                  <a:lnTo>
                    <a:pt x="1724386" y="5482934"/>
                  </a:lnTo>
                  <a:lnTo>
                    <a:pt x="1760751" y="5445197"/>
                  </a:lnTo>
                  <a:lnTo>
                    <a:pt x="1796576" y="5407511"/>
                  </a:lnTo>
                  <a:lnTo>
                    <a:pt x="1831862" y="5369876"/>
                  </a:lnTo>
                  <a:lnTo>
                    <a:pt x="1866609" y="5332292"/>
                  </a:lnTo>
                  <a:lnTo>
                    <a:pt x="1900817" y="5294758"/>
                  </a:lnTo>
                  <a:lnTo>
                    <a:pt x="1934486" y="5257276"/>
                  </a:lnTo>
                  <a:lnTo>
                    <a:pt x="1967616" y="5219845"/>
                  </a:lnTo>
                  <a:lnTo>
                    <a:pt x="2000208" y="5182465"/>
                  </a:lnTo>
                  <a:lnTo>
                    <a:pt x="2032260" y="5145136"/>
                  </a:lnTo>
                  <a:lnTo>
                    <a:pt x="2063773" y="5107858"/>
                  </a:lnTo>
                  <a:lnTo>
                    <a:pt x="2094747" y="5070631"/>
                  </a:lnTo>
                  <a:lnTo>
                    <a:pt x="2125182" y="5033454"/>
                  </a:lnTo>
                  <a:lnTo>
                    <a:pt x="2155079" y="4996329"/>
                  </a:lnTo>
                  <a:lnTo>
                    <a:pt x="2184436" y="4959255"/>
                  </a:lnTo>
                  <a:lnTo>
                    <a:pt x="2213254" y="4922232"/>
                  </a:lnTo>
                  <a:lnTo>
                    <a:pt x="2241533" y="4885260"/>
                  </a:lnTo>
                  <a:lnTo>
                    <a:pt x="2269273" y="4848339"/>
                  </a:lnTo>
                  <a:lnTo>
                    <a:pt x="2296475" y="4811469"/>
                  </a:lnTo>
                  <a:lnTo>
                    <a:pt x="2323137" y="4774650"/>
                  </a:lnTo>
                  <a:lnTo>
                    <a:pt x="2349260" y="4737882"/>
                  </a:lnTo>
                  <a:lnTo>
                    <a:pt x="2374844" y="4701164"/>
                  </a:lnTo>
                  <a:lnTo>
                    <a:pt x="2399889" y="4664498"/>
                  </a:lnTo>
                  <a:lnTo>
                    <a:pt x="2424396" y="4627883"/>
                  </a:lnTo>
                  <a:lnTo>
                    <a:pt x="2448363" y="4591319"/>
                  </a:lnTo>
                  <a:lnTo>
                    <a:pt x="2471791" y="4554806"/>
                  </a:lnTo>
                  <a:lnTo>
                    <a:pt x="2494680" y="4518344"/>
                  </a:lnTo>
                  <a:lnTo>
                    <a:pt x="2517031" y="4481933"/>
                  </a:lnTo>
                  <a:lnTo>
                    <a:pt x="2538842" y="4445573"/>
                  </a:lnTo>
                  <a:lnTo>
                    <a:pt x="2560114" y="4409264"/>
                  </a:lnTo>
                  <a:lnTo>
                    <a:pt x="2580847" y="4373006"/>
                  </a:lnTo>
                  <a:lnTo>
                    <a:pt x="2601042" y="4336799"/>
                  </a:lnTo>
                  <a:lnTo>
                    <a:pt x="2620697" y="4300643"/>
                  </a:lnTo>
                  <a:lnTo>
                    <a:pt x="2639813" y="4264538"/>
                  </a:lnTo>
                  <a:lnTo>
                    <a:pt x="2658390" y="4228484"/>
                  </a:lnTo>
                  <a:lnTo>
                    <a:pt x="2676429" y="4192481"/>
                  </a:lnTo>
                  <a:lnTo>
                    <a:pt x="2693928" y="4156529"/>
                  </a:lnTo>
                  <a:lnTo>
                    <a:pt x="2710888" y="4120628"/>
                  </a:lnTo>
                  <a:lnTo>
                    <a:pt x="2727310" y="4084778"/>
                  </a:lnTo>
                  <a:lnTo>
                    <a:pt x="2743192" y="4048979"/>
                  </a:lnTo>
                  <a:lnTo>
                    <a:pt x="2758535" y="4013231"/>
                  </a:lnTo>
                  <a:lnTo>
                    <a:pt x="2773340" y="3977534"/>
                  </a:lnTo>
                  <a:lnTo>
                    <a:pt x="2787605" y="3941888"/>
                  </a:lnTo>
                  <a:lnTo>
                    <a:pt x="2801331" y="3906293"/>
                  </a:lnTo>
                  <a:lnTo>
                    <a:pt x="2827167" y="3835256"/>
                  </a:lnTo>
                  <a:lnTo>
                    <a:pt x="2850846" y="3764423"/>
                  </a:lnTo>
                  <a:lnTo>
                    <a:pt x="2872370" y="3693794"/>
                  </a:lnTo>
                  <a:lnTo>
                    <a:pt x="2891738" y="3623369"/>
                  </a:lnTo>
                  <a:lnTo>
                    <a:pt x="2908950" y="3553148"/>
                  </a:lnTo>
                  <a:lnTo>
                    <a:pt x="2924005" y="3483132"/>
                  </a:lnTo>
                  <a:lnTo>
                    <a:pt x="2936905" y="3413319"/>
                  </a:lnTo>
                  <a:lnTo>
                    <a:pt x="2947649" y="3343710"/>
                  </a:lnTo>
                  <a:lnTo>
                    <a:pt x="2956237" y="3274305"/>
                  </a:lnTo>
                  <a:lnTo>
                    <a:pt x="2962668" y="3205104"/>
                  </a:lnTo>
                  <a:lnTo>
                    <a:pt x="2966944" y="3136108"/>
                  </a:lnTo>
                  <a:lnTo>
                    <a:pt x="2969064" y="3067315"/>
                  </a:lnTo>
                  <a:lnTo>
                    <a:pt x="2969316" y="3032995"/>
                  </a:lnTo>
                  <a:lnTo>
                    <a:pt x="2969028" y="2998726"/>
                  </a:lnTo>
                  <a:lnTo>
                    <a:pt x="2966836" y="2930342"/>
                  </a:lnTo>
                  <a:lnTo>
                    <a:pt x="2962488" y="2862161"/>
                  </a:lnTo>
                  <a:lnTo>
                    <a:pt x="2955984" y="2794184"/>
                  </a:lnTo>
                  <a:lnTo>
                    <a:pt x="2947324" y="2726412"/>
                  </a:lnTo>
                  <a:lnTo>
                    <a:pt x="2936508" y="2658843"/>
                  </a:lnTo>
                  <a:lnTo>
                    <a:pt x="2923535" y="2591479"/>
                  </a:lnTo>
                  <a:lnTo>
                    <a:pt x="2908407" y="2524318"/>
                  </a:lnTo>
                  <a:lnTo>
                    <a:pt x="2891123" y="2457361"/>
                  </a:lnTo>
                  <a:lnTo>
                    <a:pt x="2871683" y="2390609"/>
                  </a:lnTo>
                  <a:lnTo>
                    <a:pt x="2850087" y="2324060"/>
                  </a:lnTo>
                  <a:lnTo>
                    <a:pt x="2826336" y="2257716"/>
                  </a:lnTo>
                  <a:lnTo>
                    <a:pt x="2800428" y="2191575"/>
                  </a:lnTo>
                  <a:lnTo>
                    <a:pt x="2772364" y="2125639"/>
                  </a:lnTo>
                  <a:lnTo>
                    <a:pt x="2742144" y="2059907"/>
                  </a:lnTo>
                  <a:lnTo>
                    <a:pt x="2709768" y="1994378"/>
                  </a:lnTo>
                  <a:lnTo>
                    <a:pt x="2675236" y="1929054"/>
                  </a:lnTo>
                  <a:lnTo>
                    <a:pt x="2638548" y="1863933"/>
                  </a:lnTo>
                  <a:lnTo>
                    <a:pt x="2599704" y="1799017"/>
                  </a:lnTo>
                  <a:lnTo>
                    <a:pt x="2579474" y="1766635"/>
                  </a:lnTo>
                  <a:lnTo>
                    <a:pt x="2558705" y="1734305"/>
                  </a:lnTo>
                  <a:lnTo>
                    <a:pt x="2537396" y="1702025"/>
                  </a:lnTo>
                  <a:lnTo>
                    <a:pt x="2515549" y="1669796"/>
                  </a:lnTo>
                  <a:lnTo>
                    <a:pt x="2493162" y="1637619"/>
                  </a:lnTo>
                  <a:lnTo>
                    <a:pt x="2470237" y="1605492"/>
                  </a:lnTo>
                  <a:lnTo>
                    <a:pt x="2446773" y="1573417"/>
                  </a:lnTo>
                  <a:lnTo>
                    <a:pt x="2422769" y="1541392"/>
                  </a:lnTo>
                  <a:lnTo>
                    <a:pt x="2398227" y="1509418"/>
                  </a:lnTo>
                  <a:lnTo>
                    <a:pt x="2373145" y="1477496"/>
                  </a:lnTo>
                  <a:lnTo>
                    <a:pt x="2347525" y="1445624"/>
                  </a:lnTo>
                  <a:lnTo>
                    <a:pt x="2321366" y="1413803"/>
                  </a:lnTo>
                  <a:lnTo>
                    <a:pt x="2294667" y="1382034"/>
                  </a:lnTo>
                  <a:lnTo>
                    <a:pt x="2267430" y="1350315"/>
                  </a:lnTo>
                  <a:lnTo>
                    <a:pt x="2239654" y="1318648"/>
                  </a:lnTo>
                  <a:lnTo>
                    <a:pt x="2211338" y="1287031"/>
                  </a:lnTo>
                  <a:lnTo>
                    <a:pt x="2182484" y="1255465"/>
                  </a:lnTo>
                  <a:lnTo>
                    <a:pt x="2153091" y="1223951"/>
                  </a:lnTo>
                  <a:lnTo>
                    <a:pt x="2123158" y="1192487"/>
                  </a:lnTo>
                  <a:lnTo>
                    <a:pt x="2092687" y="1161075"/>
                  </a:lnTo>
                  <a:lnTo>
                    <a:pt x="2061677" y="1129713"/>
                  </a:lnTo>
                  <a:lnTo>
                    <a:pt x="2030127" y="1098403"/>
                  </a:lnTo>
                  <a:lnTo>
                    <a:pt x="1998039" y="1067143"/>
                  </a:lnTo>
                  <a:lnTo>
                    <a:pt x="1965412" y="1035934"/>
                  </a:lnTo>
                  <a:lnTo>
                    <a:pt x="1932245" y="1004777"/>
                  </a:lnTo>
                  <a:lnTo>
                    <a:pt x="1898540" y="973670"/>
                  </a:lnTo>
                  <a:lnTo>
                    <a:pt x="1864296" y="942615"/>
                  </a:lnTo>
                  <a:lnTo>
                    <a:pt x="1829513" y="911610"/>
                  </a:lnTo>
                  <a:lnTo>
                    <a:pt x="1794190" y="880657"/>
                  </a:lnTo>
                  <a:lnTo>
                    <a:pt x="1758329" y="849754"/>
                  </a:lnTo>
                  <a:lnTo>
                    <a:pt x="1721929" y="818903"/>
                  </a:lnTo>
                  <a:lnTo>
                    <a:pt x="1684989" y="788102"/>
                  </a:lnTo>
                  <a:lnTo>
                    <a:pt x="1647511" y="757353"/>
                  </a:lnTo>
                  <a:lnTo>
                    <a:pt x="1609494" y="726654"/>
                  </a:lnTo>
                  <a:lnTo>
                    <a:pt x="1570938" y="696007"/>
                  </a:lnTo>
                  <a:lnTo>
                    <a:pt x="1531842" y="665410"/>
                  </a:lnTo>
                  <a:lnTo>
                    <a:pt x="1492208" y="634865"/>
                  </a:lnTo>
                  <a:lnTo>
                    <a:pt x="1452035" y="604370"/>
                  </a:lnTo>
                  <a:lnTo>
                    <a:pt x="1411323" y="573927"/>
                  </a:lnTo>
                  <a:lnTo>
                    <a:pt x="1370071" y="543534"/>
                  </a:lnTo>
                  <a:lnTo>
                    <a:pt x="1328281" y="513193"/>
                  </a:lnTo>
                  <a:lnTo>
                    <a:pt x="1285952" y="482902"/>
                  </a:lnTo>
                  <a:lnTo>
                    <a:pt x="1243084" y="452663"/>
                  </a:lnTo>
                  <a:lnTo>
                    <a:pt x="1199677" y="422474"/>
                  </a:lnTo>
                  <a:lnTo>
                    <a:pt x="1155730" y="392337"/>
                  </a:lnTo>
                  <a:lnTo>
                    <a:pt x="1111245" y="362250"/>
                  </a:lnTo>
                  <a:lnTo>
                    <a:pt x="1066221" y="332215"/>
                  </a:lnTo>
                  <a:lnTo>
                    <a:pt x="1020658" y="302231"/>
                  </a:lnTo>
                  <a:lnTo>
                    <a:pt x="974555" y="272297"/>
                  </a:lnTo>
                  <a:lnTo>
                    <a:pt x="927914" y="242415"/>
                  </a:lnTo>
                  <a:lnTo>
                    <a:pt x="880734" y="212583"/>
                  </a:lnTo>
                  <a:lnTo>
                    <a:pt x="833015" y="182803"/>
                  </a:lnTo>
                  <a:lnTo>
                    <a:pt x="784757" y="153073"/>
                  </a:lnTo>
                  <a:lnTo>
                    <a:pt x="735960" y="123395"/>
                  </a:lnTo>
                  <a:lnTo>
                    <a:pt x="686623" y="93768"/>
                  </a:lnTo>
                  <a:lnTo>
                    <a:pt x="636748" y="64191"/>
                  </a:lnTo>
                  <a:lnTo>
                    <a:pt x="586334" y="34666"/>
                  </a:lnTo>
                  <a:lnTo>
                    <a:pt x="535381" y="5191"/>
                  </a:lnTo>
                  <a:lnTo>
                    <a:pt x="52625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162260" y="2175916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80">
                  <a:moveTo>
                    <a:pt x="0" y="0"/>
                  </a:moveTo>
                  <a:lnTo>
                    <a:pt x="62511" y="93397"/>
                  </a:lnTo>
                  <a:lnTo>
                    <a:pt x="112216" y="60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21480000">
            <a:off x="15047123" y="1334822"/>
            <a:ext cx="392104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2450" b="1" spc="-135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2450" b="1" spc="-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Gill Sans MT"/>
                <a:cs typeface="Gill Sans MT"/>
              </a:rPr>
              <a:t>layer(s)</a:t>
            </a:r>
            <a:r>
              <a:rPr sz="3675" b="1" spc="7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112" baseline="1133" dirty="0">
                <a:solidFill>
                  <a:srgbClr val="FFFFFF"/>
                </a:solidFill>
                <a:latin typeface="Gill Sans MT"/>
                <a:cs typeface="Gill Sans MT"/>
              </a:rPr>
              <a:t>gets</a:t>
            </a:r>
            <a:r>
              <a:rPr sz="3675" b="1" spc="7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52" baseline="1133" dirty="0">
                <a:solidFill>
                  <a:srgbClr val="FFFFFF"/>
                </a:solidFill>
                <a:latin typeface="Gill Sans MT"/>
                <a:cs typeface="Gill Sans MT"/>
              </a:rPr>
              <a:t>trained</a:t>
            </a:r>
            <a:endParaRPr sz="3675" baseline="1133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 rot="21480000">
            <a:off x="16176219" y="1690853"/>
            <a:ext cx="169001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450" b="1" spc="-65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2450" b="1" spc="-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Gill Sans MT"/>
                <a:cs typeface="Gill Sans MT"/>
              </a:rPr>
              <a:t>new</a:t>
            </a:r>
            <a:r>
              <a:rPr sz="2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3675" baseline="1133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79455" y="5227736"/>
            <a:ext cx="4223385" cy="7607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553720">
              <a:lnSpc>
                <a:spcPts val="2820"/>
              </a:lnSpc>
              <a:spcBef>
                <a:spcPts val="315"/>
              </a:spcBef>
            </a:pP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(original</a:t>
            </a:r>
            <a:r>
              <a:rPr sz="2450" b="1" spc="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Gill Sans MT"/>
                <a:cs typeface="Gill Sans MT"/>
              </a:rPr>
              <a:t>model</a:t>
            </a:r>
            <a:r>
              <a:rPr sz="2450" b="1" spc="10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layers </a:t>
            </a:r>
            <a:r>
              <a:rPr sz="2450" b="1" spc="-80" dirty="0">
                <a:solidFill>
                  <a:srgbClr val="FFFFFF"/>
                </a:solidFill>
                <a:latin typeface="Gill Sans MT"/>
                <a:cs typeface="Gill Sans MT"/>
              </a:rPr>
              <a:t>don’t</a:t>
            </a:r>
            <a:r>
              <a:rPr sz="2450" b="1" spc="-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40" dirty="0">
                <a:solidFill>
                  <a:srgbClr val="FFFFFF"/>
                </a:solidFill>
                <a:latin typeface="Gill Sans MT"/>
                <a:cs typeface="Gill Sans MT"/>
              </a:rPr>
              <a:t>update</a:t>
            </a:r>
            <a:r>
              <a:rPr sz="2450" b="1" spc="-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70" dirty="0">
                <a:solidFill>
                  <a:srgbClr val="FFFFFF"/>
                </a:solidFill>
                <a:latin typeface="Gill Sans MT"/>
                <a:cs typeface="Gill Sans MT"/>
              </a:rPr>
              <a:t>during</a:t>
            </a:r>
            <a:r>
              <a:rPr sz="2450" b="1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65" dirty="0">
                <a:solidFill>
                  <a:srgbClr val="FFFFFF"/>
                </a:solidFill>
                <a:latin typeface="Gill Sans MT"/>
                <a:cs typeface="Gill Sans MT"/>
              </a:rPr>
              <a:t>training)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94987" y="6738219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511921" y="8287194"/>
            <a:ext cx="2138680" cy="1490345"/>
          </a:xfrm>
          <a:custGeom>
            <a:avLst/>
            <a:gdLst/>
            <a:ahLst/>
            <a:cxnLst/>
            <a:rect l="l" t="t" r="r" b="b"/>
            <a:pathLst>
              <a:path w="2138679" h="1490345">
                <a:moveTo>
                  <a:pt x="0" y="247852"/>
                </a:moveTo>
                <a:lnTo>
                  <a:pt x="0" y="1310061"/>
                </a:lnTo>
                <a:lnTo>
                  <a:pt x="2684" y="1322276"/>
                </a:lnTo>
                <a:lnTo>
                  <a:pt x="41509" y="1357977"/>
                </a:lnTo>
                <a:lnTo>
                  <a:pt x="91224" y="1380607"/>
                </a:lnTo>
                <a:lnTo>
                  <a:pt x="158317" y="1401946"/>
                </a:lnTo>
                <a:lnTo>
                  <a:pt x="197927" y="1412035"/>
                </a:lnTo>
                <a:lnTo>
                  <a:pt x="241339" y="1421686"/>
                </a:lnTo>
                <a:lnTo>
                  <a:pt x="288372" y="1430862"/>
                </a:lnTo>
                <a:lnTo>
                  <a:pt x="338845" y="1439522"/>
                </a:lnTo>
                <a:lnTo>
                  <a:pt x="392576" y="1447631"/>
                </a:lnTo>
                <a:lnTo>
                  <a:pt x="449385" y="1455149"/>
                </a:lnTo>
                <a:lnTo>
                  <a:pt x="509091" y="1462037"/>
                </a:lnTo>
                <a:lnTo>
                  <a:pt x="571513" y="1468259"/>
                </a:lnTo>
                <a:lnTo>
                  <a:pt x="636470" y="1473775"/>
                </a:lnTo>
                <a:lnTo>
                  <a:pt x="703781" y="1478547"/>
                </a:lnTo>
                <a:lnTo>
                  <a:pt x="773265" y="1482537"/>
                </a:lnTo>
                <a:lnTo>
                  <a:pt x="844742" y="1485707"/>
                </a:lnTo>
                <a:lnTo>
                  <a:pt x="918031" y="1488019"/>
                </a:lnTo>
                <a:lnTo>
                  <a:pt x="992956" y="1489434"/>
                </a:lnTo>
                <a:lnTo>
                  <a:pt x="1069303" y="1489914"/>
                </a:lnTo>
                <a:lnTo>
                  <a:pt x="1145676" y="1489434"/>
                </a:lnTo>
                <a:lnTo>
                  <a:pt x="1220594" y="1488019"/>
                </a:lnTo>
                <a:lnTo>
                  <a:pt x="1293880" y="1485707"/>
                </a:lnTo>
                <a:lnTo>
                  <a:pt x="1365355" y="1482537"/>
                </a:lnTo>
                <a:lnTo>
                  <a:pt x="1434838" y="1478546"/>
                </a:lnTo>
                <a:lnTo>
                  <a:pt x="1502147" y="1473774"/>
                </a:lnTo>
                <a:lnTo>
                  <a:pt x="1567103" y="1468258"/>
                </a:lnTo>
                <a:lnTo>
                  <a:pt x="1629523" y="1462037"/>
                </a:lnTo>
                <a:lnTo>
                  <a:pt x="1689228" y="1455148"/>
                </a:lnTo>
                <a:lnTo>
                  <a:pt x="1746036" y="1447630"/>
                </a:lnTo>
                <a:lnTo>
                  <a:pt x="1799766" y="1439522"/>
                </a:lnTo>
                <a:lnTo>
                  <a:pt x="1850237" y="1430861"/>
                </a:lnTo>
                <a:lnTo>
                  <a:pt x="1897269" y="1421686"/>
                </a:lnTo>
                <a:lnTo>
                  <a:pt x="1940680" y="1412035"/>
                </a:lnTo>
                <a:lnTo>
                  <a:pt x="1980290" y="1401946"/>
                </a:lnTo>
                <a:lnTo>
                  <a:pt x="2047382" y="1380607"/>
                </a:lnTo>
                <a:lnTo>
                  <a:pt x="2097097" y="1357976"/>
                </a:lnTo>
                <a:lnTo>
                  <a:pt x="2127987" y="1334359"/>
                </a:lnTo>
                <a:lnTo>
                  <a:pt x="2138606" y="1310061"/>
                </a:lnTo>
                <a:lnTo>
                  <a:pt x="2138606" y="369503"/>
                </a:lnTo>
                <a:lnTo>
                  <a:pt x="1069303" y="369503"/>
                </a:lnTo>
                <a:lnTo>
                  <a:pt x="929839" y="368149"/>
                </a:lnTo>
                <a:lnTo>
                  <a:pt x="795431" y="364192"/>
                </a:lnTo>
                <a:lnTo>
                  <a:pt x="730440" y="361287"/>
                </a:lnTo>
                <a:lnTo>
                  <a:pt x="667092" y="357791"/>
                </a:lnTo>
                <a:lnTo>
                  <a:pt x="605514" y="353723"/>
                </a:lnTo>
                <a:lnTo>
                  <a:pt x="545832" y="349103"/>
                </a:lnTo>
                <a:lnTo>
                  <a:pt x="488172" y="343952"/>
                </a:lnTo>
                <a:lnTo>
                  <a:pt x="432661" y="338288"/>
                </a:lnTo>
                <a:lnTo>
                  <a:pt x="379425" y="332132"/>
                </a:lnTo>
                <a:lnTo>
                  <a:pt x="328591" y="325504"/>
                </a:lnTo>
                <a:lnTo>
                  <a:pt x="280285" y="318423"/>
                </a:lnTo>
                <a:lnTo>
                  <a:pt x="234633" y="310909"/>
                </a:lnTo>
                <a:lnTo>
                  <a:pt x="191761" y="302982"/>
                </a:lnTo>
                <a:lnTo>
                  <a:pt x="151796" y="294661"/>
                </a:lnTo>
                <a:lnTo>
                  <a:pt x="81093" y="276919"/>
                </a:lnTo>
                <a:lnTo>
                  <a:pt x="23534" y="257842"/>
                </a:lnTo>
                <a:lnTo>
                  <a:pt x="0" y="247852"/>
                </a:lnTo>
                <a:close/>
              </a:path>
              <a:path w="2138679" h="1490345">
                <a:moveTo>
                  <a:pt x="2138606" y="247852"/>
                </a:moveTo>
                <a:lnTo>
                  <a:pt x="2087998" y="267538"/>
                </a:lnTo>
                <a:lnTo>
                  <a:pt x="2023740" y="285967"/>
                </a:lnTo>
                <a:lnTo>
                  <a:pt x="1946844" y="302982"/>
                </a:lnTo>
                <a:lnTo>
                  <a:pt x="1903972" y="310909"/>
                </a:lnTo>
                <a:lnTo>
                  <a:pt x="1858320" y="318423"/>
                </a:lnTo>
                <a:lnTo>
                  <a:pt x="1810014" y="325504"/>
                </a:lnTo>
                <a:lnTo>
                  <a:pt x="1759180" y="332132"/>
                </a:lnTo>
                <a:lnTo>
                  <a:pt x="1705944" y="338288"/>
                </a:lnTo>
                <a:lnTo>
                  <a:pt x="1650433" y="343952"/>
                </a:lnTo>
                <a:lnTo>
                  <a:pt x="1592774" y="349103"/>
                </a:lnTo>
                <a:lnTo>
                  <a:pt x="1533092" y="353723"/>
                </a:lnTo>
                <a:lnTo>
                  <a:pt x="1471513" y="357791"/>
                </a:lnTo>
                <a:lnTo>
                  <a:pt x="1408166" y="361287"/>
                </a:lnTo>
                <a:lnTo>
                  <a:pt x="1343174" y="364192"/>
                </a:lnTo>
                <a:lnTo>
                  <a:pt x="1208767" y="368149"/>
                </a:lnTo>
                <a:lnTo>
                  <a:pt x="1069303" y="369503"/>
                </a:lnTo>
                <a:lnTo>
                  <a:pt x="2138606" y="369503"/>
                </a:lnTo>
                <a:lnTo>
                  <a:pt x="2138606" y="247852"/>
                </a:lnTo>
                <a:close/>
              </a:path>
              <a:path w="2138679" h="1490345">
                <a:moveTo>
                  <a:pt x="1069303" y="0"/>
                </a:moveTo>
                <a:lnTo>
                  <a:pt x="1014587" y="221"/>
                </a:lnTo>
                <a:lnTo>
                  <a:pt x="905619" y="1994"/>
                </a:lnTo>
                <a:lnTo>
                  <a:pt x="798039" y="5540"/>
                </a:lnTo>
                <a:lnTo>
                  <a:pt x="692768" y="10862"/>
                </a:lnTo>
                <a:lnTo>
                  <a:pt x="590727" y="17960"/>
                </a:lnTo>
                <a:lnTo>
                  <a:pt x="541205" y="22175"/>
                </a:lnTo>
                <a:lnTo>
                  <a:pt x="492835" y="26834"/>
                </a:lnTo>
                <a:lnTo>
                  <a:pt x="445734" y="31938"/>
                </a:lnTo>
                <a:lnTo>
                  <a:pt x="400016" y="37487"/>
                </a:lnTo>
                <a:lnTo>
                  <a:pt x="355795" y="43481"/>
                </a:lnTo>
                <a:lnTo>
                  <a:pt x="313188" y="49919"/>
                </a:lnTo>
                <a:lnTo>
                  <a:pt x="250718" y="60769"/>
                </a:lnTo>
                <a:lnTo>
                  <a:pt x="195189" y="72233"/>
                </a:lnTo>
                <a:lnTo>
                  <a:pt x="146601" y="84241"/>
                </a:lnTo>
                <a:lnTo>
                  <a:pt x="104954" y="96719"/>
                </a:lnTo>
                <a:lnTo>
                  <a:pt x="42484" y="122796"/>
                </a:lnTo>
                <a:lnTo>
                  <a:pt x="7779" y="149887"/>
                </a:lnTo>
                <a:lnTo>
                  <a:pt x="838" y="177412"/>
                </a:lnTo>
                <a:lnTo>
                  <a:pt x="7779" y="191157"/>
                </a:lnTo>
                <a:lnTo>
                  <a:pt x="42485" y="218247"/>
                </a:lnTo>
                <a:lnTo>
                  <a:pt x="104955" y="244325"/>
                </a:lnTo>
                <a:lnTo>
                  <a:pt x="146601" y="256803"/>
                </a:lnTo>
                <a:lnTo>
                  <a:pt x="195189" y="268810"/>
                </a:lnTo>
                <a:lnTo>
                  <a:pt x="250718" y="280274"/>
                </a:lnTo>
                <a:lnTo>
                  <a:pt x="313188" y="291124"/>
                </a:lnTo>
                <a:lnTo>
                  <a:pt x="355795" y="297563"/>
                </a:lnTo>
                <a:lnTo>
                  <a:pt x="400017" y="303558"/>
                </a:lnTo>
                <a:lnTo>
                  <a:pt x="445737" y="309109"/>
                </a:lnTo>
                <a:lnTo>
                  <a:pt x="492840" y="314216"/>
                </a:lnTo>
                <a:lnTo>
                  <a:pt x="541211" y="318878"/>
                </a:lnTo>
                <a:lnTo>
                  <a:pt x="590735" y="323097"/>
                </a:lnTo>
                <a:lnTo>
                  <a:pt x="641296" y="326872"/>
                </a:lnTo>
                <a:lnTo>
                  <a:pt x="745070" y="333089"/>
                </a:lnTo>
                <a:lnTo>
                  <a:pt x="851611" y="337530"/>
                </a:lnTo>
                <a:lnTo>
                  <a:pt x="959996" y="340194"/>
                </a:lnTo>
                <a:lnTo>
                  <a:pt x="1069303" y="341082"/>
                </a:lnTo>
                <a:lnTo>
                  <a:pt x="1178610" y="340194"/>
                </a:lnTo>
                <a:lnTo>
                  <a:pt x="1286995" y="337530"/>
                </a:lnTo>
                <a:lnTo>
                  <a:pt x="1393535" y="333089"/>
                </a:lnTo>
                <a:lnTo>
                  <a:pt x="1497309" y="326872"/>
                </a:lnTo>
                <a:lnTo>
                  <a:pt x="1547871" y="323097"/>
                </a:lnTo>
                <a:lnTo>
                  <a:pt x="1597394" y="318878"/>
                </a:lnTo>
                <a:lnTo>
                  <a:pt x="1645766" y="314216"/>
                </a:lnTo>
                <a:lnTo>
                  <a:pt x="1692869" y="309109"/>
                </a:lnTo>
                <a:lnTo>
                  <a:pt x="1738589" y="303558"/>
                </a:lnTo>
                <a:lnTo>
                  <a:pt x="1782811" y="297563"/>
                </a:lnTo>
                <a:lnTo>
                  <a:pt x="1825418" y="291124"/>
                </a:lnTo>
                <a:lnTo>
                  <a:pt x="1887888" y="280274"/>
                </a:lnTo>
                <a:lnTo>
                  <a:pt x="1943417" y="268810"/>
                </a:lnTo>
                <a:lnTo>
                  <a:pt x="1992005" y="256802"/>
                </a:lnTo>
                <a:lnTo>
                  <a:pt x="2033652" y="244325"/>
                </a:lnTo>
                <a:lnTo>
                  <a:pt x="2096122" y="218247"/>
                </a:lnTo>
                <a:lnTo>
                  <a:pt x="2130827" y="191156"/>
                </a:lnTo>
                <a:lnTo>
                  <a:pt x="2137768" y="163631"/>
                </a:lnTo>
                <a:lnTo>
                  <a:pt x="2130827" y="149887"/>
                </a:lnTo>
                <a:lnTo>
                  <a:pt x="2096121" y="122796"/>
                </a:lnTo>
                <a:lnTo>
                  <a:pt x="2033651" y="96719"/>
                </a:lnTo>
                <a:lnTo>
                  <a:pt x="1992005" y="84241"/>
                </a:lnTo>
                <a:lnTo>
                  <a:pt x="1943417" y="72233"/>
                </a:lnTo>
                <a:lnTo>
                  <a:pt x="1887888" y="60769"/>
                </a:lnTo>
                <a:lnTo>
                  <a:pt x="1825418" y="49919"/>
                </a:lnTo>
                <a:lnTo>
                  <a:pt x="1782811" y="43481"/>
                </a:lnTo>
                <a:lnTo>
                  <a:pt x="1738591" y="37487"/>
                </a:lnTo>
                <a:lnTo>
                  <a:pt x="1692872" y="31938"/>
                </a:lnTo>
                <a:lnTo>
                  <a:pt x="1645771" y="26834"/>
                </a:lnTo>
                <a:lnTo>
                  <a:pt x="1597401" y="22175"/>
                </a:lnTo>
                <a:lnTo>
                  <a:pt x="1547879" y="17960"/>
                </a:lnTo>
                <a:lnTo>
                  <a:pt x="1445837" y="10862"/>
                </a:lnTo>
                <a:lnTo>
                  <a:pt x="1340566" y="5540"/>
                </a:lnTo>
                <a:lnTo>
                  <a:pt x="1232987" y="1994"/>
                </a:lnTo>
                <a:lnTo>
                  <a:pt x="1124019" y="221"/>
                </a:lnTo>
                <a:lnTo>
                  <a:pt x="1069303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94987" y="5543821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9679" y="3998447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49679" y="2804050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93739" y="1669856"/>
            <a:ext cx="4175125" cy="681355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6129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270"/>
              </a:spcBef>
            </a:pP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(shape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1000)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234796" y="5151913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34796" y="7895285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34796" y="2408540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604758" y="2547822"/>
            <a:ext cx="3953510" cy="5465445"/>
          </a:xfrm>
          <a:custGeom>
            <a:avLst/>
            <a:gdLst/>
            <a:ahLst/>
            <a:cxnLst/>
            <a:rect l="l" t="t" r="r" b="b"/>
            <a:pathLst>
              <a:path w="3953509" h="5465445">
                <a:moveTo>
                  <a:pt x="813181" y="0"/>
                </a:moveTo>
                <a:lnTo>
                  <a:pt x="3139750" y="0"/>
                </a:lnTo>
                <a:lnTo>
                  <a:pt x="3208522" y="39"/>
                </a:lnTo>
                <a:lnTo>
                  <a:pt x="3271854" y="318"/>
                </a:lnTo>
                <a:lnTo>
                  <a:pt x="3330031" y="1075"/>
                </a:lnTo>
                <a:lnTo>
                  <a:pt x="3383341" y="2550"/>
                </a:lnTo>
                <a:lnTo>
                  <a:pt x="3432069" y="4981"/>
                </a:lnTo>
                <a:lnTo>
                  <a:pt x="3476501" y="8607"/>
                </a:lnTo>
                <a:lnTo>
                  <a:pt x="3516925" y="13668"/>
                </a:lnTo>
                <a:lnTo>
                  <a:pt x="3586891" y="29050"/>
                </a:lnTo>
                <a:lnTo>
                  <a:pt x="3661751" y="58663"/>
                </a:lnTo>
                <a:lnTo>
                  <a:pt x="3704093" y="81557"/>
                </a:lnTo>
                <a:lnTo>
                  <a:pt x="3743792" y="108291"/>
                </a:lnTo>
                <a:lnTo>
                  <a:pt x="3780610" y="138625"/>
                </a:lnTo>
                <a:lnTo>
                  <a:pt x="3814306" y="172321"/>
                </a:lnTo>
                <a:lnTo>
                  <a:pt x="3844640" y="209139"/>
                </a:lnTo>
                <a:lnTo>
                  <a:pt x="3871374" y="248838"/>
                </a:lnTo>
                <a:lnTo>
                  <a:pt x="3894268" y="291181"/>
                </a:lnTo>
                <a:lnTo>
                  <a:pt x="3913082" y="335926"/>
                </a:lnTo>
                <a:lnTo>
                  <a:pt x="3932529" y="399305"/>
                </a:lnTo>
                <a:lnTo>
                  <a:pt x="3944324" y="476430"/>
                </a:lnTo>
                <a:lnTo>
                  <a:pt x="3947950" y="520862"/>
                </a:lnTo>
                <a:lnTo>
                  <a:pt x="3950381" y="569590"/>
                </a:lnTo>
                <a:lnTo>
                  <a:pt x="3951856" y="622899"/>
                </a:lnTo>
                <a:lnTo>
                  <a:pt x="3952613" y="681077"/>
                </a:lnTo>
                <a:lnTo>
                  <a:pt x="3952892" y="744409"/>
                </a:lnTo>
                <a:lnTo>
                  <a:pt x="3952931" y="813181"/>
                </a:lnTo>
                <a:lnTo>
                  <a:pt x="3952931" y="4652258"/>
                </a:lnTo>
                <a:lnTo>
                  <a:pt x="3952892" y="4721030"/>
                </a:lnTo>
                <a:lnTo>
                  <a:pt x="3952613" y="4784362"/>
                </a:lnTo>
                <a:lnTo>
                  <a:pt x="3951856" y="4842539"/>
                </a:lnTo>
                <a:lnTo>
                  <a:pt x="3950381" y="4895849"/>
                </a:lnTo>
                <a:lnTo>
                  <a:pt x="3947950" y="4944576"/>
                </a:lnTo>
                <a:lnTo>
                  <a:pt x="3944324" y="4989009"/>
                </a:lnTo>
                <a:lnTo>
                  <a:pt x="3939263" y="5029432"/>
                </a:lnTo>
                <a:lnTo>
                  <a:pt x="3923882" y="5099398"/>
                </a:lnTo>
                <a:lnTo>
                  <a:pt x="3894268" y="5174258"/>
                </a:lnTo>
                <a:lnTo>
                  <a:pt x="3871374" y="5216600"/>
                </a:lnTo>
                <a:lnTo>
                  <a:pt x="3844640" y="5256300"/>
                </a:lnTo>
                <a:lnTo>
                  <a:pt x="3814306" y="5293117"/>
                </a:lnTo>
                <a:lnTo>
                  <a:pt x="3780610" y="5326813"/>
                </a:lnTo>
                <a:lnTo>
                  <a:pt x="3743792" y="5357148"/>
                </a:lnTo>
                <a:lnTo>
                  <a:pt x="3704093" y="5383882"/>
                </a:lnTo>
                <a:lnTo>
                  <a:pt x="3661751" y="5406775"/>
                </a:lnTo>
                <a:lnTo>
                  <a:pt x="3617006" y="5425589"/>
                </a:lnTo>
                <a:lnTo>
                  <a:pt x="3553626" y="5445036"/>
                </a:lnTo>
                <a:lnTo>
                  <a:pt x="3476501" y="5456832"/>
                </a:lnTo>
                <a:lnTo>
                  <a:pt x="3432069" y="5460458"/>
                </a:lnTo>
                <a:lnTo>
                  <a:pt x="3383341" y="5462889"/>
                </a:lnTo>
                <a:lnTo>
                  <a:pt x="3330031" y="5464363"/>
                </a:lnTo>
                <a:lnTo>
                  <a:pt x="3271854" y="5465121"/>
                </a:lnTo>
                <a:lnTo>
                  <a:pt x="3208522" y="5465400"/>
                </a:lnTo>
                <a:lnTo>
                  <a:pt x="3139750" y="5465439"/>
                </a:lnTo>
                <a:lnTo>
                  <a:pt x="813181" y="5465439"/>
                </a:lnTo>
                <a:lnTo>
                  <a:pt x="744409" y="5465400"/>
                </a:lnTo>
                <a:lnTo>
                  <a:pt x="681077" y="5465121"/>
                </a:lnTo>
                <a:lnTo>
                  <a:pt x="622899" y="5464363"/>
                </a:lnTo>
                <a:lnTo>
                  <a:pt x="569590" y="5462889"/>
                </a:lnTo>
                <a:lnTo>
                  <a:pt x="520862" y="5460458"/>
                </a:lnTo>
                <a:lnTo>
                  <a:pt x="476430" y="5456832"/>
                </a:lnTo>
                <a:lnTo>
                  <a:pt x="436006" y="5451771"/>
                </a:lnTo>
                <a:lnTo>
                  <a:pt x="366041" y="5436389"/>
                </a:lnTo>
                <a:lnTo>
                  <a:pt x="291181" y="5406775"/>
                </a:lnTo>
                <a:lnTo>
                  <a:pt x="248838" y="5383882"/>
                </a:lnTo>
                <a:lnTo>
                  <a:pt x="209139" y="5357148"/>
                </a:lnTo>
                <a:lnTo>
                  <a:pt x="172321" y="5326813"/>
                </a:lnTo>
                <a:lnTo>
                  <a:pt x="138625" y="5293117"/>
                </a:lnTo>
                <a:lnTo>
                  <a:pt x="108291" y="5256300"/>
                </a:lnTo>
                <a:lnTo>
                  <a:pt x="81557" y="5216600"/>
                </a:lnTo>
                <a:lnTo>
                  <a:pt x="58663" y="5174258"/>
                </a:lnTo>
                <a:lnTo>
                  <a:pt x="39849" y="5129512"/>
                </a:lnTo>
                <a:lnTo>
                  <a:pt x="20402" y="5066133"/>
                </a:lnTo>
                <a:lnTo>
                  <a:pt x="8607" y="4989009"/>
                </a:lnTo>
                <a:lnTo>
                  <a:pt x="4981" y="4944576"/>
                </a:lnTo>
                <a:lnTo>
                  <a:pt x="2550" y="4895849"/>
                </a:lnTo>
                <a:lnTo>
                  <a:pt x="1075" y="4842539"/>
                </a:lnTo>
                <a:lnTo>
                  <a:pt x="318" y="4784362"/>
                </a:lnTo>
                <a:lnTo>
                  <a:pt x="39" y="4721030"/>
                </a:lnTo>
                <a:lnTo>
                  <a:pt x="0" y="4652258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205554" y="9704513"/>
            <a:ext cx="4409440" cy="139700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2450" spc="22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450">
              <a:latin typeface="Calibri"/>
              <a:cs typeface="Calibri"/>
            </a:endParaRPr>
          </a:p>
          <a:p>
            <a:pPr marL="16510" algn="ctr">
              <a:lnSpc>
                <a:spcPct val="100000"/>
              </a:lnSpc>
              <a:spcBef>
                <a:spcPts val="2160"/>
              </a:spcBef>
            </a:pP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507441" y="6746552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3506973" y="8295527"/>
            <a:ext cx="973455" cy="1490345"/>
          </a:xfrm>
          <a:custGeom>
            <a:avLst/>
            <a:gdLst/>
            <a:ahLst/>
            <a:cxnLst/>
            <a:rect l="l" t="t" r="r" b="b"/>
            <a:pathLst>
              <a:path w="973455" h="1490345">
                <a:moveTo>
                  <a:pt x="18" y="247853"/>
                </a:moveTo>
                <a:lnTo>
                  <a:pt x="18" y="1310061"/>
                </a:lnTo>
                <a:lnTo>
                  <a:pt x="4461" y="1333358"/>
                </a:lnTo>
                <a:lnTo>
                  <a:pt x="38263" y="1377843"/>
                </a:lnTo>
                <a:lnTo>
                  <a:pt x="101423" y="1417721"/>
                </a:lnTo>
                <a:lnTo>
                  <a:pt x="142562" y="1435259"/>
                </a:lnTo>
                <a:lnTo>
                  <a:pt x="189301" y="1450837"/>
                </a:lnTo>
                <a:lnTo>
                  <a:pt x="241061" y="1464187"/>
                </a:lnTo>
                <a:lnTo>
                  <a:pt x="297261" y="1475039"/>
                </a:lnTo>
                <a:lnTo>
                  <a:pt x="357321" y="1483124"/>
                </a:lnTo>
                <a:lnTo>
                  <a:pt x="420662" y="1488172"/>
                </a:lnTo>
                <a:lnTo>
                  <a:pt x="486705" y="1489914"/>
                </a:lnTo>
                <a:lnTo>
                  <a:pt x="552747" y="1488172"/>
                </a:lnTo>
                <a:lnTo>
                  <a:pt x="616089" y="1483124"/>
                </a:lnTo>
                <a:lnTo>
                  <a:pt x="676150" y="1475039"/>
                </a:lnTo>
                <a:lnTo>
                  <a:pt x="732351" y="1464187"/>
                </a:lnTo>
                <a:lnTo>
                  <a:pt x="784112" y="1450837"/>
                </a:lnTo>
                <a:lnTo>
                  <a:pt x="830852" y="1435259"/>
                </a:lnTo>
                <a:lnTo>
                  <a:pt x="871993" y="1417721"/>
                </a:lnTo>
                <a:lnTo>
                  <a:pt x="906954" y="1398492"/>
                </a:lnTo>
                <a:lnTo>
                  <a:pt x="956017" y="1356042"/>
                </a:lnTo>
                <a:lnTo>
                  <a:pt x="973402" y="1310061"/>
                </a:lnTo>
                <a:lnTo>
                  <a:pt x="973402" y="369504"/>
                </a:lnTo>
                <a:lnTo>
                  <a:pt x="486705" y="369504"/>
                </a:lnTo>
                <a:lnTo>
                  <a:pt x="420111" y="368013"/>
                </a:lnTo>
                <a:lnTo>
                  <a:pt x="356080" y="363660"/>
                </a:lnTo>
                <a:lnTo>
                  <a:pt x="295145" y="356630"/>
                </a:lnTo>
                <a:lnTo>
                  <a:pt x="237838" y="347106"/>
                </a:lnTo>
                <a:lnTo>
                  <a:pt x="184693" y="335271"/>
                </a:lnTo>
                <a:lnTo>
                  <a:pt x="136241" y="321309"/>
                </a:lnTo>
                <a:lnTo>
                  <a:pt x="93015" y="305403"/>
                </a:lnTo>
                <a:lnTo>
                  <a:pt x="55547" y="287735"/>
                </a:lnTo>
                <a:lnTo>
                  <a:pt x="24371" y="268491"/>
                </a:lnTo>
                <a:lnTo>
                  <a:pt x="18" y="247853"/>
                </a:lnTo>
                <a:close/>
              </a:path>
              <a:path w="973455" h="1490345">
                <a:moveTo>
                  <a:pt x="973402" y="247853"/>
                </a:moveTo>
                <a:lnTo>
                  <a:pt x="917870" y="287736"/>
                </a:lnTo>
                <a:lnTo>
                  <a:pt x="880401" y="305403"/>
                </a:lnTo>
                <a:lnTo>
                  <a:pt x="837173" y="321309"/>
                </a:lnTo>
                <a:lnTo>
                  <a:pt x="788718" y="335272"/>
                </a:lnTo>
                <a:lnTo>
                  <a:pt x="735571" y="347107"/>
                </a:lnTo>
                <a:lnTo>
                  <a:pt x="678263" y="356631"/>
                </a:lnTo>
                <a:lnTo>
                  <a:pt x="617328" y="363661"/>
                </a:lnTo>
                <a:lnTo>
                  <a:pt x="553297" y="368013"/>
                </a:lnTo>
                <a:lnTo>
                  <a:pt x="486705" y="369504"/>
                </a:lnTo>
                <a:lnTo>
                  <a:pt x="973402" y="369504"/>
                </a:lnTo>
                <a:lnTo>
                  <a:pt x="973402" y="247853"/>
                </a:lnTo>
                <a:close/>
              </a:path>
              <a:path w="973455" h="1490345">
                <a:moveTo>
                  <a:pt x="486705" y="0"/>
                </a:moveTo>
                <a:lnTo>
                  <a:pt x="433408" y="1017"/>
                </a:lnTo>
                <a:lnTo>
                  <a:pt x="380630" y="4070"/>
                </a:lnTo>
                <a:lnTo>
                  <a:pt x="328886" y="9161"/>
                </a:lnTo>
                <a:lnTo>
                  <a:pt x="278691" y="16290"/>
                </a:lnTo>
                <a:lnTo>
                  <a:pt x="230561" y="25458"/>
                </a:lnTo>
                <a:lnTo>
                  <a:pt x="185011" y="36668"/>
                </a:lnTo>
                <a:lnTo>
                  <a:pt x="142558" y="49920"/>
                </a:lnTo>
                <a:lnTo>
                  <a:pt x="91237" y="71062"/>
                </a:lnTo>
                <a:lnTo>
                  <a:pt x="51321" y="94189"/>
                </a:lnTo>
                <a:lnTo>
                  <a:pt x="5702" y="144416"/>
                </a:lnTo>
                <a:lnTo>
                  <a:pt x="0" y="170522"/>
                </a:lnTo>
                <a:lnTo>
                  <a:pt x="5702" y="196628"/>
                </a:lnTo>
                <a:lnTo>
                  <a:pt x="51321" y="246855"/>
                </a:lnTo>
                <a:lnTo>
                  <a:pt x="91237" y="269983"/>
                </a:lnTo>
                <a:lnTo>
                  <a:pt x="142558" y="291125"/>
                </a:lnTo>
                <a:lnTo>
                  <a:pt x="185012" y="304379"/>
                </a:lnTo>
                <a:lnTo>
                  <a:pt x="230563" y="315594"/>
                </a:lnTo>
                <a:lnTo>
                  <a:pt x="278695" y="324770"/>
                </a:lnTo>
                <a:lnTo>
                  <a:pt x="328892" y="331907"/>
                </a:lnTo>
                <a:lnTo>
                  <a:pt x="380637" y="337005"/>
                </a:lnTo>
                <a:lnTo>
                  <a:pt x="433415" y="340064"/>
                </a:lnTo>
                <a:lnTo>
                  <a:pt x="486709" y="341083"/>
                </a:lnTo>
                <a:lnTo>
                  <a:pt x="540002" y="340064"/>
                </a:lnTo>
                <a:lnTo>
                  <a:pt x="592779" y="337005"/>
                </a:lnTo>
                <a:lnTo>
                  <a:pt x="644524" y="331907"/>
                </a:lnTo>
                <a:lnTo>
                  <a:pt x="694719" y="324770"/>
                </a:lnTo>
                <a:lnTo>
                  <a:pt x="742850" y="315594"/>
                </a:lnTo>
                <a:lnTo>
                  <a:pt x="788399" y="304379"/>
                </a:lnTo>
                <a:lnTo>
                  <a:pt x="830851" y="291125"/>
                </a:lnTo>
                <a:lnTo>
                  <a:pt x="882172" y="269983"/>
                </a:lnTo>
                <a:lnTo>
                  <a:pt x="922089" y="246855"/>
                </a:lnTo>
                <a:lnTo>
                  <a:pt x="967707" y="196628"/>
                </a:lnTo>
                <a:lnTo>
                  <a:pt x="973410" y="170522"/>
                </a:lnTo>
                <a:lnTo>
                  <a:pt x="967707" y="144416"/>
                </a:lnTo>
                <a:lnTo>
                  <a:pt x="922089" y="94189"/>
                </a:lnTo>
                <a:lnTo>
                  <a:pt x="882172" y="71062"/>
                </a:lnTo>
                <a:lnTo>
                  <a:pt x="830851" y="49920"/>
                </a:lnTo>
                <a:lnTo>
                  <a:pt x="788399" y="36668"/>
                </a:lnTo>
                <a:lnTo>
                  <a:pt x="742850" y="25458"/>
                </a:lnTo>
                <a:lnTo>
                  <a:pt x="694722" y="16290"/>
                </a:lnTo>
                <a:lnTo>
                  <a:pt x="644528" y="9161"/>
                </a:lnTo>
                <a:lnTo>
                  <a:pt x="592784" y="4070"/>
                </a:lnTo>
                <a:lnTo>
                  <a:pt x="540004" y="1017"/>
                </a:lnTo>
                <a:lnTo>
                  <a:pt x="486705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2507441" y="5552154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762134" y="4006780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3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762134" y="2812383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3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208362" y="1674589"/>
            <a:ext cx="1570990" cy="681355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61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70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647250" y="5160246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647250" y="7903618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647250" y="2416873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84548" y="9945641"/>
            <a:ext cx="942379" cy="314126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1991037" y="1495260"/>
            <a:ext cx="4005579" cy="6589395"/>
            <a:chOff x="11991037" y="1495260"/>
            <a:chExt cx="4005579" cy="6589395"/>
          </a:xfrm>
        </p:grpSpPr>
        <p:sp>
          <p:nvSpPr>
            <p:cNvPr id="44" name="object 44"/>
            <p:cNvSpPr/>
            <p:nvPr/>
          </p:nvSpPr>
          <p:spPr>
            <a:xfrm>
              <a:off x="12017215" y="2592891"/>
              <a:ext cx="3953510" cy="5465445"/>
            </a:xfrm>
            <a:custGeom>
              <a:avLst/>
              <a:gdLst/>
              <a:ahLst/>
              <a:cxnLst/>
              <a:rect l="l" t="t" r="r" b="b"/>
              <a:pathLst>
                <a:path w="3953509" h="5465445">
                  <a:moveTo>
                    <a:pt x="813181" y="0"/>
                  </a:moveTo>
                  <a:lnTo>
                    <a:pt x="3139750" y="0"/>
                  </a:lnTo>
                  <a:lnTo>
                    <a:pt x="3208522" y="39"/>
                  </a:lnTo>
                  <a:lnTo>
                    <a:pt x="3271854" y="318"/>
                  </a:lnTo>
                  <a:lnTo>
                    <a:pt x="3330031" y="1075"/>
                  </a:lnTo>
                  <a:lnTo>
                    <a:pt x="3383341" y="2550"/>
                  </a:lnTo>
                  <a:lnTo>
                    <a:pt x="3432069" y="4981"/>
                  </a:lnTo>
                  <a:lnTo>
                    <a:pt x="3476501" y="8607"/>
                  </a:lnTo>
                  <a:lnTo>
                    <a:pt x="3516925" y="13668"/>
                  </a:lnTo>
                  <a:lnTo>
                    <a:pt x="3586891" y="29050"/>
                  </a:lnTo>
                  <a:lnTo>
                    <a:pt x="3661751" y="58663"/>
                  </a:lnTo>
                  <a:lnTo>
                    <a:pt x="3704093" y="81557"/>
                  </a:lnTo>
                  <a:lnTo>
                    <a:pt x="3743792" y="108291"/>
                  </a:lnTo>
                  <a:lnTo>
                    <a:pt x="3780610" y="138625"/>
                  </a:lnTo>
                  <a:lnTo>
                    <a:pt x="3814306" y="172321"/>
                  </a:lnTo>
                  <a:lnTo>
                    <a:pt x="3844640" y="209139"/>
                  </a:lnTo>
                  <a:lnTo>
                    <a:pt x="3871374" y="248838"/>
                  </a:lnTo>
                  <a:lnTo>
                    <a:pt x="3894268" y="291181"/>
                  </a:lnTo>
                  <a:lnTo>
                    <a:pt x="3913082" y="335926"/>
                  </a:lnTo>
                  <a:lnTo>
                    <a:pt x="3932529" y="399305"/>
                  </a:lnTo>
                  <a:lnTo>
                    <a:pt x="3944324" y="476430"/>
                  </a:lnTo>
                  <a:lnTo>
                    <a:pt x="3947950" y="520862"/>
                  </a:lnTo>
                  <a:lnTo>
                    <a:pt x="3950381" y="569590"/>
                  </a:lnTo>
                  <a:lnTo>
                    <a:pt x="3951856" y="622899"/>
                  </a:lnTo>
                  <a:lnTo>
                    <a:pt x="3952613" y="681077"/>
                  </a:lnTo>
                  <a:lnTo>
                    <a:pt x="3952892" y="744409"/>
                  </a:lnTo>
                  <a:lnTo>
                    <a:pt x="3952931" y="813181"/>
                  </a:lnTo>
                  <a:lnTo>
                    <a:pt x="3952931" y="4652258"/>
                  </a:lnTo>
                  <a:lnTo>
                    <a:pt x="3952892" y="4721030"/>
                  </a:lnTo>
                  <a:lnTo>
                    <a:pt x="3952613" y="4784362"/>
                  </a:lnTo>
                  <a:lnTo>
                    <a:pt x="3951856" y="4842539"/>
                  </a:lnTo>
                  <a:lnTo>
                    <a:pt x="3950381" y="4895849"/>
                  </a:lnTo>
                  <a:lnTo>
                    <a:pt x="3947950" y="4944576"/>
                  </a:lnTo>
                  <a:lnTo>
                    <a:pt x="3944324" y="4989009"/>
                  </a:lnTo>
                  <a:lnTo>
                    <a:pt x="3939263" y="5029432"/>
                  </a:lnTo>
                  <a:lnTo>
                    <a:pt x="3923882" y="5099398"/>
                  </a:lnTo>
                  <a:lnTo>
                    <a:pt x="3894268" y="5174258"/>
                  </a:lnTo>
                  <a:lnTo>
                    <a:pt x="3871374" y="5216600"/>
                  </a:lnTo>
                  <a:lnTo>
                    <a:pt x="3844640" y="5256300"/>
                  </a:lnTo>
                  <a:lnTo>
                    <a:pt x="3814306" y="5293117"/>
                  </a:lnTo>
                  <a:lnTo>
                    <a:pt x="3780610" y="5326813"/>
                  </a:lnTo>
                  <a:lnTo>
                    <a:pt x="3743792" y="5357148"/>
                  </a:lnTo>
                  <a:lnTo>
                    <a:pt x="3704093" y="5383882"/>
                  </a:lnTo>
                  <a:lnTo>
                    <a:pt x="3661751" y="5406775"/>
                  </a:lnTo>
                  <a:lnTo>
                    <a:pt x="3617006" y="5425589"/>
                  </a:lnTo>
                  <a:lnTo>
                    <a:pt x="3553626" y="5445036"/>
                  </a:lnTo>
                  <a:lnTo>
                    <a:pt x="3476501" y="5456832"/>
                  </a:lnTo>
                  <a:lnTo>
                    <a:pt x="3432069" y="5460458"/>
                  </a:lnTo>
                  <a:lnTo>
                    <a:pt x="3383341" y="5462889"/>
                  </a:lnTo>
                  <a:lnTo>
                    <a:pt x="3330031" y="5464363"/>
                  </a:lnTo>
                  <a:lnTo>
                    <a:pt x="3271854" y="5465121"/>
                  </a:lnTo>
                  <a:lnTo>
                    <a:pt x="3208522" y="5465400"/>
                  </a:lnTo>
                  <a:lnTo>
                    <a:pt x="3139750" y="5465439"/>
                  </a:lnTo>
                  <a:lnTo>
                    <a:pt x="813181" y="5465439"/>
                  </a:lnTo>
                  <a:lnTo>
                    <a:pt x="744409" y="5465400"/>
                  </a:lnTo>
                  <a:lnTo>
                    <a:pt x="681077" y="5465121"/>
                  </a:lnTo>
                  <a:lnTo>
                    <a:pt x="622899" y="5464363"/>
                  </a:lnTo>
                  <a:lnTo>
                    <a:pt x="569590" y="5462889"/>
                  </a:lnTo>
                  <a:lnTo>
                    <a:pt x="520862" y="5460458"/>
                  </a:lnTo>
                  <a:lnTo>
                    <a:pt x="476430" y="5456832"/>
                  </a:lnTo>
                  <a:lnTo>
                    <a:pt x="436006" y="5451771"/>
                  </a:lnTo>
                  <a:lnTo>
                    <a:pt x="366041" y="5436389"/>
                  </a:lnTo>
                  <a:lnTo>
                    <a:pt x="291181" y="5406775"/>
                  </a:lnTo>
                  <a:lnTo>
                    <a:pt x="248838" y="5383882"/>
                  </a:lnTo>
                  <a:lnTo>
                    <a:pt x="209139" y="5357148"/>
                  </a:lnTo>
                  <a:lnTo>
                    <a:pt x="172321" y="5326813"/>
                  </a:lnTo>
                  <a:lnTo>
                    <a:pt x="138625" y="5293117"/>
                  </a:lnTo>
                  <a:lnTo>
                    <a:pt x="108291" y="5256300"/>
                  </a:lnTo>
                  <a:lnTo>
                    <a:pt x="81557" y="5216600"/>
                  </a:lnTo>
                  <a:lnTo>
                    <a:pt x="58663" y="5174258"/>
                  </a:lnTo>
                  <a:lnTo>
                    <a:pt x="39849" y="5129512"/>
                  </a:lnTo>
                  <a:lnTo>
                    <a:pt x="20402" y="5066133"/>
                  </a:lnTo>
                  <a:lnTo>
                    <a:pt x="8607" y="4989009"/>
                  </a:lnTo>
                  <a:lnTo>
                    <a:pt x="4981" y="4944576"/>
                  </a:lnTo>
                  <a:lnTo>
                    <a:pt x="2550" y="4895849"/>
                  </a:lnTo>
                  <a:lnTo>
                    <a:pt x="1075" y="4842539"/>
                  </a:lnTo>
                  <a:lnTo>
                    <a:pt x="318" y="4784362"/>
                  </a:lnTo>
                  <a:lnTo>
                    <a:pt x="39" y="4721030"/>
                  </a:lnTo>
                  <a:lnTo>
                    <a:pt x="0" y="4652258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2899565" y="1521437"/>
              <a:ext cx="2186940" cy="1028700"/>
            </a:xfrm>
            <a:custGeom>
              <a:avLst/>
              <a:gdLst/>
              <a:ahLst/>
              <a:cxnLst/>
              <a:rect l="l" t="t" r="r" b="b"/>
              <a:pathLst>
                <a:path w="2186940" h="1028700">
                  <a:moveTo>
                    <a:pt x="785858" y="0"/>
                  </a:moveTo>
                  <a:lnTo>
                    <a:pt x="1400851" y="0"/>
                  </a:lnTo>
                  <a:lnTo>
                    <a:pt x="1472197" y="42"/>
                  </a:lnTo>
                  <a:lnTo>
                    <a:pt x="1537281" y="340"/>
                  </a:lnTo>
                  <a:lnTo>
                    <a:pt x="1596470" y="1148"/>
                  </a:lnTo>
                  <a:lnTo>
                    <a:pt x="1650133" y="2721"/>
                  </a:lnTo>
                  <a:lnTo>
                    <a:pt x="1698639" y="5315"/>
                  </a:lnTo>
                  <a:lnTo>
                    <a:pt x="1742356" y="9186"/>
                  </a:lnTo>
                  <a:lnTo>
                    <a:pt x="1781651" y="14587"/>
                  </a:lnTo>
                  <a:lnTo>
                    <a:pt x="1848454" y="31002"/>
                  </a:lnTo>
                  <a:lnTo>
                    <a:pt x="1894888" y="50526"/>
                  </a:lnTo>
                  <a:lnTo>
                    <a:pt x="1938829" y="74284"/>
                  </a:lnTo>
                  <a:lnTo>
                    <a:pt x="1980027" y="102027"/>
                  </a:lnTo>
                  <a:lnTo>
                    <a:pt x="2018234" y="133507"/>
                  </a:lnTo>
                  <a:lnTo>
                    <a:pt x="2053202" y="168475"/>
                  </a:lnTo>
                  <a:lnTo>
                    <a:pt x="2084681" y="206682"/>
                  </a:lnTo>
                  <a:lnTo>
                    <a:pt x="2112425" y="247880"/>
                  </a:lnTo>
                  <a:lnTo>
                    <a:pt x="2136182" y="291821"/>
                  </a:lnTo>
                  <a:lnTo>
                    <a:pt x="2155707" y="338255"/>
                  </a:lnTo>
                  <a:lnTo>
                    <a:pt x="2169204" y="381068"/>
                  </a:lnTo>
                  <a:lnTo>
                    <a:pt x="2178900" y="424812"/>
                  </a:lnTo>
                  <a:lnTo>
                    <a:pt x="2184750" y="469234"/>
                  </a:lnTo>
                  <a:lnTo>
                    <a:pt x="2186710" y="514081"/>
                  </a:lnTo>
                  <a:lnTo>
                    <a:pt x="2184750" y="558929"/>
                  </a:lnTo>
                  <a:lnTo>
                    <a:pt x="2178900" y="603350"/>
                  </a:lnTo>
                  <a:lnTo>
                    <a:pt x="2169204" y="647094"/>
                  </a:lnTo>
                  <a:lnTo>
                    <a:pt x="2155707" y="689907"/>
                  </a:lnTo>
                  <a:lnTo>
                    <a:pt x="2136182" y="736341"/>
                  </a:lnTo>
                  <a:lnTo>
                    <a:pt x="2112425" y="780282"/>
                  </a:lnTo>
                  <a:lnTo>
                    <a:pt x="2084681" y="821480"/>
                  </a:lnTo>
                  <a:lnTo>
                    <a:pt x="2053202" y="859687"/>
                  </a:lnTo>
                  <a:lnTo>
                    <a:pt x="2018234" y="894655"/>
                  </a:lnTo>
                  <a:lnTo>
                    <a:pt x="1980027" y="926135"/>
                  </a:lnTo>
                  <a:lnTo>
                    <a:pt x="1938829" y="953878"/>
                  </a:lnTo>
                  <a:lnTo>
                    <a:pt x="1894888" y="977636"/>
                  </a:lnTo>
                  <a:lnTo>
                    <a:pt x="1848454" y="997160"/>
                  </a:lnTo>
                  <a:lnTo>
                    <a:pt x="1781651" y="1013576"/>
                  </a:lnTo>
                  <a:lnTo>
                    <a:pt x="1742356" y="1018977"/>
                  </a:lnTo>
                  <a:lnTo>
                    <a:pt x="1698639" y="1022847"/>
                  </a:lnTo>
                  <a:lnTo>
                    <a:pt x="1650133" y="1025441"/>
                  </a:lnTo>
                  <a:lnTo>
                    <a:pt x="1596470" y="1027014"/>
                  </a:lnTo>
                  <a:lnTo>
                    <a:pt x="1537281" y="1027822"/>
                  </a:lnTo>
                  <a:lnTo>
                    <a:pt x="1472197" y="1028120"/>
                  </a:lnTo>
                  <a:lnTo>
                    <a:pt x="1400851" y="1028163"/>
                  </a:lnTo>
                  <a:lnTo>
                    <a:pt x="785858" y="1028163"/>
                  </a:lnTo>
                  <a:lnTo>
                    <a:pt x="714512" y="1028120"/>
                  </a:lnTo>
                  <a:lnTo>
                    <a:pt x="649428" y="1027822"/>
                  </a:lnTo>
                  <a:lnTo>
                    <a:pt x="590239" y="1027014"/>
                  </a:lnTo>
                  <a:lnTo>
                    <a:pt x="536576" y="1025441"/>
                  </a:lnTo>
                  <a:lnTo>
                    <a:pt x="488070" y="1022847"/>
                  </a:lnTo>
                  <a:lnTo>
                    <a:pt x="444353" y="1018977"/>
                  </a:lnTo>
                  <a:lnTo>
                    <a:pt x="405058" y="1013576"/>
                  </a:lnTo>
                  <a:lnTo>
                    <a:pt x="338255" y="997160"/>
                  </a:lnTo>
                  <a:lnTo>
                    <a:pt x="291821" y="977636"/>
                  </a:lnTo>
                  <a:lnTo>
                    <a:pt x="247880" y="953878"/>
                  </a:lnTo>
                  <a:lnTo>
                    <a:pt x="206682" y="926135"/>
                  </a:lnTo>
                  <a:lnTo>
                    <a:pt x="168475" y="894655"/>
                  </a:lnTo>
                  <a:lnTo>
                    <a:pt x="133507" y="859687"/>
                  </a:lnTo>
                  <a:lnTo>
                    <a:pt x="102027" y="821480"/>
                  </a:lnTo>
                  <a:lnTo>
                    <a:pt x="74284" y="780282"/>
                  </a:lnTo>
                  <a:lnTo>
                    <a:pt x="50526" y="736341"/>
                  </a:lnTo>
                  <a:lnTo>
                    <a:pt x="31002" y="689907"/>
                  </a:lnTo>
                  <a:lnTo>
                    <a:pt x="17505" y="647094"/>
                  </a:lnTo>
                  <a:lnTo>
                    <a:pt x="7810" y="603350"/>
                  </a:lnTo>
                  <a:lnTo>
                    <a:pt x="1959" y="558929"/>
                  </a:lnTo>
                  <a:lnTo>
                    <a:pt x="0" y="514081"/>
                  </a:lnTo>
                  <a:lnTo>
                    <a:pt x="1959" y="469234"/>
                  </a:lnTo>
                  <a:lnTo>
                    <a:pt x="7810" y="424812"/>
                  </a:lnTo>
                  <a:lnTo>
                    <a:pt x="17505" y="381068"/>
                  </a:lnTo>
                  <a:lnTo>
                    <a:pt x="31002" y="338255"/>
                  </a:lnTo>
                  <a:lnTo>
                    <a:pt x="50526" y="291821"/>
                  </a:lnTo>
                  <a:lnTo>
                    <a:pt x="74284" y="247880"/>
                  </a:lnTo>
                  <a:lnTo>
                    <a:pt x="102027" y="206682"/>
                  </a:lnTo>
                  <a:lnTo>
                    <a:pt x="133507" y="168475"/>
                  </a:lnTo>
                  <a:lnTo>
                    <a:pt x="168475" y="133507"/>
                  </a:lnTo>
                  <a:lnTo>
                    <a:pt x="206682" y="102027"/>
                  </a:lnTo>
                  <a:lnTo>
                    <a:pt x="247880" y="74284"/>
                  </a:lnTo>
                  <a:lnTo>
                    <a:pt x="291821" y="50526"/>
                  </a:lnTo>
                  <a:lnTo>
                    <a:pt x="338255" y="31002"/>
                  </a:lnTo>
                  <a:lnTo>
                    <a:pt x="405058" y="14587"/>
                  </a:lnTo>
                  <a:lnTo>
                    <a:pt x="444353" y="9186"/>
                  </a:lnTo>
                  <a:lnTo>
                    <a:pt x="488070" y="5315"/>
                  </a:lnTo>
                  <a:lnTo>
                    <a:pt x="536576" y="2721"/>
                  </a:lnTo>
                  <a:lnTo>
                    <a:pt x="590239" y="1148"/>
                  </a:lnTo>
                  <a:lnTo>
                    <a:pt x="649428" y="340"/>
                  </a:lnTo>
                  <a:lnTo>
                    <a:pt x="714512" y="42"/>
                  </a:lnTo>
                  <a:lnTo>
                    <a:pt x="785858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527357" y="9691150"/>
            <a:ext cx="8933180" cy="141033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95"/>
              </a:spcBef>
              <a:tabLst>
                <a:tab pos="6774815" algn="l"/>
              </a:tabLst>
            </a:pP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50" spc="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220"/>
              </a:spcBef>
            </a:pP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364128" y="1565961"/>
            <a:ext cx="1892300" cy="7607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3980" marR="5080" indent="-81915">
              <a:lnSpc>
                <a:spcPts val="2820"/>
              </a:lnSpc>
              <a:spcBef>
                <a:spcPts val="315"/>
              </a:spcBef>
            </a:pPr>
            <a:r>
              <a:rPr sz="2450" b="1" spc="-165" dirty="0">
                <a:solidFill>
                  <a:srgbClr val="FFFFFF"/>
                </a:solidFill>
                <a:latin typeface="Gill Sans MT"/>
                <a:cs typeface="Gill Sans MT"/>
              </a:rPr>
              <a:t>ImageNet</a:t>
            </a:r>
            <a:r>
              <a:rPr sz="2450" b="1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37" baseline="1133" dirty="0">
                <a:solidFill>
                  <a:srgbClr val="FFFFFF"/>
                </a:solidFill>
                <a:latin typeface="Gill Sans MT"/>
                <a:cs typeface="Gill Sans MT"/>
              </a:rPr>
              <a:t>has 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1000</a:t>
            </a:r>
            <a:r>
              <a:rPr sz="2450" b="1" spc="-1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0692" y="74772"/>
            <a:ext cx="12551410" cy="1307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400" spc="560" dirty="0"/>
              <a:t>Kinds</a:t>
            </a:r>
            <a:r>
              <a:rPr sz="8400" spc="-445" dirty="0"/>
              <a:t> </a:t>
            </a:r>
            <a:r>
              <a:rPr sz="8400" spc="590" dirty="0"/>
              <a:t>of</a:t>
            </a:r>
            <a:r>
              <a:rPr sz="8400" spc="-440" dirty="0"/>
              <a:t> </a:t>
            </a:r>
            <a:r>
              <a:rPr sz="8400" spc="80" dirty="0"/>
              <a:t>T</a:t>
            </a:r>
            <a:r>
              <a:rPr sz="8400" spc="345" dirty="0"/>
              <a:t>r</a:t>
            </a:r>
            <a:r>
              <a:rPr sz="8400" spc="450" dirty="0"/>
              <a:t>an</a:t>
            </a:r>
            <a:r>
              <a:rPr sz="8400" spc="420" dirty="0"/>
              <a:t>s</a:t>
            </a:r>
            <a:r>
              <a:rPr sz="8400" spc="370" dirty="0"/>
              <a:t>f</a:t>
            </a:r>
            <a:r>
              <a:rPr sz="8400" spc="450" dirty="0"/>
              <a:t>e</a:t>
            </a:r>
            <a:r>
              <a:rPr sz="8400" spc="600" dirty="0"/>
              <a:t>r</a:t>
            </a:r>
            <a:r>
              <a:rPr sz="8400" spc="-440" dirty="0"/>
              <a:t> </a:t>
            </a:r>
            <a:r>
              <a:rPr sz="8400" spc="434" dirty="0"/>
              <a:t>Learning</a:t>
            </a:r>
            <a:endParaRPr sz="8400"/>
          </a:p>
        </p:txBody>
      </p:sp>
      <p:grpSp>
        <p:nvGrpSpPr>
          <p:cNvPr id="3" name="object 3"/>
          <p:cNvGrpSpPr/>
          <p:nvPr/>
        </p:nvGrpSpPr>
        <p:grpSpPr>
          <a:xfrm>
            <a:off x="5613679" y="5136405"/>
            <a:ext cx="1677670" cy="100965"/>
            <a:chOff x="5613679" y="5136405"/>
            <a:chExt cx="1677670" cy="100965"/>
          </a:xfrm>
        </p:grpSpPr>
        <p:sp>
          <p:nvSpPr>
            <p:cNvPr id="4" name="object 4"/>
            <p:cNvSpPr/>
            <p:nvPr/>
          </p:nvSpPr>
          <p:spPr>
            <a:xfrm>
              <a:off x="5613679" y="5186666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90773" y="513640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61033" y="6696336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7967" y="8245309"/>
            <a:ext cx="2138680" cy="1490345"/>
          </a:xfrm>
          <a:custGeom>
            <a:avLst/>
            <a:gdLst/>
            <a:ahLst/>
            <a:cxnLst/>
            <a:rect l="l" t="t" r="r" b="b"/>
            <a:pathLst>
              <a:path w="2138679" h="1490345">
                <a:moveTo>
                  <a:pt x="0" y="247852"/>
                </a:moveTo>
                <a:lnTo>
                  <a:pt x="0" y="1310061"/>
                </a:lnTo>
                <a:lnTo>
                  <a:pt x="2684" y="1322276"/>
                </a:lnTo>
                <a:lnTo>
                  <a:pt x="41509" y="1357977"/>
                </a:lnTo>
                <a:lnTo>
                  <a:pt x="91224" y="1380607"/>
                </a:lnTo>
                <a:lnTo>
                  <a:pt x="158317" y="1401946"/>
                </a:lnTo>
                <a:lnTo>
                  <a:pt x="197927" y="1412035"/>
                </a:lnTo>
                <a:lnTo>
                  <a:pt x="241339" y="1421686"/>
                </a:lnTo>
                <a:lnTo>
                  <a:pt x="288372" y="1430862"/>
                </a:lnTo>
                <a:lnTo>
                  <a:pt x="338845" y="1439522"/>
                </a:lnTo>
                <a:lnTo>
                  <a:pt x="392576" y="1447631"/>
                </a:lnTo>
                <a:lnTo>
                  <a:pt x="449385" y="1455149"/>
                </a:lnTo>
                <a:lnTo>
                  <a:pt x="509091" y="1462037"/>
                </a:lnTo>
                <a:lnTo>
                  <a:pt x="571513" y="1468259"/>
                </a:lnTo>
                <a:lnTo>
                  <a:pt x="636470" y="1473775"/>
                </a:lnTo>
                <a:lnTo>
                  <a:pt x="703781" y="1478547"/>
                </a:lnTo>
                <a:lnTo>
                  <a:pt x="773265" y="1482537"/>
                </a:lnTo>
                <a:lnTo>
                  <a:pt x="844742" y="1485707"/>
                </a:lnTo>
                <a:lnTo>
                  <a:pt x="918031" y="1488019"/>
                </a:lnTo>
                <a:lnTo>
                  <a:pt x="992956" y="1489434"/>
                </a:lnTo>
                <a:lnTo>
                  <a:pt x="1069303" y="1489914"/>
                </a:lnTo>
                <a:lnTo>
                  <a:pt x="1145676" y="1489434"/>
                </a:lnTo>
                <a:lnTo>
                  <a:pt x="1220594" y="1488019"/>
                </a:lnTo>
                <a:lnTo>
                  <a:pt x="1293880" y="1485707"/>
                </a:lnTo>
                <a:lnTo>
                  <a:pt x="1365355" y="1482537"/>
                </a:lnTo>
                <a:lnTo>
                  <a:pt x="1434838" y="1478546"/>
                </a:lnTo>
                <a:lnTo>
                  <a:pt x="1502147" y="1473774"/>
                </a:lnTo>
                <a:lnTo>
                  <a:pt x="1567103" y="1468258"/>
                </a:lnTo>
                <a:lnTo>
                  <a:pt x="1629523" y="1462037"/>
                </a:lnTo>
                <a:lnTo>
                  <a:pt x="1689228" y="1455148"/>
                </a:lnTo>
                <a:lnTo>
                  <a:pt x="1746036" y="1447630"/>
                </a:lnTo>
                <a:lnTo>
                  <a:pt x="1799766" y="1439522"/>
                </a:lnTo>
                <a:lnTo>
                  <a:pt x="1850237" y="1430861"/>
                </a:lnTo>
                <a:lnTo>
                  <a:pt x="1897269" y="1421686"/>
                </a:lnTo>
                <a:lnTo>
                  <a:pt x="1940680" y="1412035"/>
                </a:lnTo>
                <a:lnTo>
                  <a:pt x="1980290" y="1401946"/>
                </a:lnTo>
                <a:lnTo>
                  <a:pt x="2047382" y="1380607"/>
                </a:lnTo>
                <a:lnTo>
                  <a:pt x="2097097" y="1357976"/>
                </a:lnTo>
                <a:lnTo>
                  <a:pt x="2127987" y="1334359"/>
                </a:lnTo>
                <a:lnTo>
                  <a:pt x="2138606" y="1310061"/>
                </a:lnTo>
                <a:lnTo>
                  <a:pt x="2138606" y="369503"/>
                </a:lnTo>
                <a:lnTo>
                  <a:pt x="1069303" y="369503"/>
                </a:lnTo>
                <a:lnTo>
                  <a:pt x="929839" y="368149"/>
                </a:lnTo>
                <a:lnTo>
                  <a:pt x="795431" y="364192"/>
                </a:lnTo>
                <a:lnTo>
                  <a:pt x="730440" y="361287"/>
                </a:lnTo>
                <a:lnTo>
                  <a:pt x="667092" y="357791"/>
                </a:lnTo>
                <a:lnTo>
                  <a:pt x="605514" y="353723"/>
                </a:lnTo>
                <a:lnTo>
                  <a:pt x="545832" y="349103"/>
                </a:lnTo>
                <a:lnTo>
                  <a:pt x="488172" y="343952"/>
                </a:lnTo>
                <a:lnTo>
                  <a:pt x="432661" y="338288"/>
                </a:lnTo>
                <a:lnTo>
                  <a:pt x="379425" y="332132"/>
                </a:lnTo>
                <a:lnTo>
                  <a:pt x="328591" y="325504"/>
                </a:lnTo>
                <a:lnTo>
                  <a:pt x="280285" y="318423"/>
                </a:lnTo>
                <a:lnTo>
                  <a:pt x="234633" y="310909"/>
                </a:lnTo>
                <a:lnTo>
                  <a:pt x="191761" y="302982"/>
                </a:lnTo>
                <a:lnTo>
                  <a:pt x="151796" y="294661"/>
                </a:lnTo>
                <a:lnTo>
                  <a:pt x="81093" y="276919"/>
                </a:lnTo>
                <a:lnTo>
                  <a:pt x="23534" y="257842"/>
                </a:lnTo>
                <a:lnTo>
                  <a:pt x="0" y="247852"/>
                </a:lnTo>
                <a:close/>
              </a:path>
              <a:path w="2138679" h="1490345">
                <a:moveTo>
                  <a:pt x="2138606" y="247852"/>
                </a:moveTo>
                <a:lnTo>
                  <a:pt x="2087998" y="267538"/>
                </a:lnTo>
                <a:lnTo>
                  <a:pt x="2023740" y="285967"/>
                </a:lnTo>
                <a:lnTo>
                  <a:pt x="1946844" y="302982"/>
                </a:lnTo>
                <a:lnTo>
                  <a:pt x="1903972" y="310909"/>
                </a:lnTo>
                <a:lnTo>
                  <a:pt x="1858320" y="318423"/>
                </a:lnTo>
                <a:lnTo>
                  <a:pt x="1810014" y="325504"/>
                </a:lnTo>
                <a:lnTo>
                  <a:pt x="1759180" y="332132"/>
                </a:lnTo>
                <a:lnTo>
                  <a:pt x="1705944" y="338288"/>
                </a:lnTo>
                <a:lnTo>
                  <a:pt x="1650433" y="343952"/>
                </a:lnTo>
                <a:lnTo>
                  <a:pt x="1592774" y="349103"/>
                </a:lnTo>
                <a:lnTo>
                  <a:pt x="1533092" y="353723"/>
                </a:lnTo>
                <a:lnTo>
                  <a:pt x="1471513" y="357791"/>
                </a:lnTo>
                <a:lnTo>
                  <a:pt x="1408166" y="361287"/>
                </a:lnTo>
                <a:lnTo>
                  <a:pt x="1343174" y="364192"/>
                </a:lnTo>
                <a:lnTo>
                  <a:pt x="1208767" y="368149"/>
                </a:lnTo>
                <a:lnTo>
                  <a:pt x="1069303" y="369503"/>
                </a:lnTo>
                <a:lnTo>
                  <a:pt x="2138606" y="369503"/>
                </a:lnTo>
                <a:lnTo>
                  <a:pt x="2138606" y="247852"/>
                </a:lnTo>
                <a:close/>
              </a:path>
              <a:path w="2138679" h="1490345">
                <a:moveTo>
                  <a:pt x="1069303" y="0"/>
                </a:moveTo>
                <a:lnTo>
                  <a:pt x="1014587" y="221"/>
                </a:lnTo>
                <a:lnTo>
                  <a:pt x="905619" y="1994"/>
                </a:lnTo>
                <a:lnTo>
                  <a:pt x="798039" y="5540"/>
                </a:lnTo>
                <a:lnTo>
                  <a:pt x="692768" y="10862"/>
                </a:lnTo>
                <a:lnTo>
                  <a:pt x="590727" y="17960"/>
                </a:lnTo>
                <a:lnTo>
                  <a:pt x="541205" y="22175"/>
                </a:lnTo>
                <a:lnTo>
                  <a:pt x="492835" y="26834"/>
                </a:lnTo>
                <a:lnTo>
                  <a:pt x="445734" y="31938"/>
                </a:lnTo>
                <a:lnTo>
                  <a:pt x="400016" y="37487"/>
                </a:lnTo>
                <a:lnTo>
                  <a:pt x="355795" y="43481"/>
                </a:lnTo>
                <a:lnTo>
                  <a:pt x="313188" y="49919"/>
                </a:lnTo>
                <a:lnTo>
                  <a:pt x="250718" y="60769"/>
                </a:lnTo>
                <a:lnTo>
                  <a:pt x="195189" y="72233"/>
                </a:lnTo>
                <a:lnTo>
                  <a:pt x="146601" y="84241"/>
                </a:lnTo>
                <a:lnTo>
                  <a:pt x="104954" y="96719"/>
                </a:lnTo>
                <a:lnTo>
                  <a:pt x="42484" y="122796"/>
                </a:lnTo>
                <a:lnTo>
                  <a:pt x="7779" y="149887"/>
                </a:lnTo>
                <a:lnTo>
                  <a:pt x="838" y="177412"/>
                </a:lnTo>
                <a:lnTo>
                  <a:pt x="7779" y="191157"/>
                </a:lnTo>
                <a:lnTo>
                  <a:pt x="42485" y="218247"/>
                </a:lnTo>
                <a:lnTo>
                  <a:pt x="104955" y="244325"/>
                </a:lnTo>
                <a:lnTo>
                  <a:pt x="146601" y="256803"/>
                </a:lnTo>
                <a:lnTo>
                  <a:pt x="195189" y="268810"/>
                </a:lnTo>
                <a:lnTo>
                  <a:pt x="250718" y="280274"/>
                </a:lnTo>
                <a:lnTo>
                  <a:pt x="313188" y="291124"/>
                </a:lnTo>
                <a:lnTo>
                  <a:pt x="355795" y="297563"/>
                </a:lnTo>
                <a:lnTo>
                  <a:pt x="400017" y="303558"/>
                </a:lnTo>
                <a:lnTo>
                  <a:pt x="445737" y="309109"/>
                </a:lnTo>
                <a:lnTo>
                  <a:pt x="492840" y="314216"/>
                </a:lnTo>
                <a:lnTo>
                  <a:pt x="541211" y="318878"/>
                </a:lnTo>
                <a:lnTo>
                  <a:pt x="590735" y="323097"/>
                </a:lnTo>
                <a:lnTo>
                  <a:pt x="641296" y="326872"/>
                </a:lnTo>
                <a:lnTo>
                  <a:pt x="745070" y="333089"/>
                </a:lnTo>
                <a:lnTo>
                  <a:pt x="851611" y="337530"/>
                </a:lnTo>
                <a:lnTo>
                  <a:pt x="959996" y="340194"/>
                </a:lnTo>
                <a:lnTo>
                  <a:pt x="1069303" y="341082"/>
                </a:lnTo>
                <a:lnTo>
                  <a:pt x="1178610" y="340194"/>
                </a:lnTo>
                <a:lnTo>
                  <a:pt x="1286995" y="337530"/>
                </a:lnTo>
                <a:lnTo>
                  <a:pt x="1393535" y="333089"/>
                </a:lnTo>
                <a:lnTo>
                  <a:pt x="1497309" y="326872"/>
                </a:lnTo>
                <a:lnTo>
                  <a:pt x="1547871" y="323097"/>
                </a:lnTo>
                <a:lnTo>
                  <a:pt x="1597394" y="318878"/>
                </a:lnTo>
                <a:lnTo>
                  <a:pt x="1645766" y="314216"/>
                </a:lnTo>
                <a:lnTo>
                  <a:pt x="1692869" y="309109"/>
                </a:lnTo>
                <a:lnTo>
                  <a:pt x="1738589" y="303558"/>
                </a:lnTo>
                <a:lnTo>
                  <a:pt x="1782811" y="297563"/>
                </a:lnTo>
                <a:lnTo>
                  <a:pt x="1825418" y="291124"/>
                </a:lnTo>
                <a:lnTo>
                  <a:pt x="1887888" y="280274"/>
                </a:lnTo>
                <a:lnTo>
                  <a:pt x="1943417" y="268810"/>
                </a:lnTo>
                <a:lnTo>
                  <a:pt x="1992005" y="256802"/>
                </a:lnTo>
                <a:lnTo>
                  <a:pt x="2033652" y="244325"/>
                </a:lnTo>
                <a:lnTo>
                  <a:pt x="2096122" y="218247"/>
                </a:lnTo>
                <a:lnTo>
                  <a:pt x="2130827" y="191156"/>
                </a:lnTo>
                <a:lnTo>
                  <a:pt x="2137769" y="163631"/>
                </a:lnTo>
                <a:lnTo>
                  <a:pt x="2130827" y="149887"/>
                </a:lnTo>
                <a:lnTo>
                  <a:pt x="2096122" y="122796"/>
                </a:lnTo>
                <a:lnTo>
                  <a:pt x="2033652" y="96719"/>
                </a:lnTo>
                <a:lnTo>
                  <a:pt x="1992005" y="84241"/>
                </a:lnTo>
                <a:lnTo>
                  <a:pt x="1943417" y="72233"/>
                </a:lnTo>
                <a:lnTo>
                  <a:pt x="1887888" y="60769"/>
                </a:lnTo>
                <a:lnTo>
                  <a:pt x="1825418" y="49919"/>
                </a:lnTo>
                <a:lnTo>
                  <a:pt x="1782811" y="43481"/>
                </a:lnTo>
                <a:lnTo>
                  <a:pt x="1738591" y="37487"/>
                </a:lnTo>
                <a:lnTo>
                  <a:pt x="1692872" y="31938"/>
                </a:lnTo>
                <a:lnTo>
                  <a:pt x="1645771" y="26834"/>
                </a:lnTo>
                <a:lnTo>
                  <a:pt x="1597401" y="22175"/>
                </a:lnTo>
                <a:lnTo>
                  <a:pt x="1547879" y="17960"/>
                </a:lnTo>
                <a:lnTo>
                  <a:pt x="1445837" y="10862"/>
                </a:lnTo>
                <a:lnTo>
                  <a:pt x="1340566" y="5540"/>
                </a:lnTo>
                <a:lnTo>
                  <a:pt x="1232987" y="1994"/>
                </a:lnTo>
                <a:lnTo>
                  <a:pt x="1124019" y="221"/>
                </a:lnTo>
                <a:lnTo>
                  <a:pt x="1069303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61033" y="5501938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15724" y="3956564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15724" y="2762167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785" y="1627972"/>
            <a:ext cx="4175125" cy="681355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61290" rIns="0" bIns="0" rtlCol="0">
            <a:spAutoFit/>
          </a:bodyPr>
          <a:lstStyle/>
          <a:p>
            <a:pPr marL="173990">
              <a:lnSpc>
                <a:spcPct val="100000"/>
              </a:lnSpc>
              <a:spcBef>
                <a:spcPts val="1270"/>
              </a:spcBef>
            </a:pP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(shape</a:t>
            </a:r>
            <a:r>
              <a:rPr sz="23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3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1000)</a:t>
            </a:r>
            <a:endParaRPr sz="2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0842" y="5110029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00842" y="7853402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00842" y="2366656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70804" y="2505939"/>
            <a:ext cx="3953510" cy="5465445"/>
          </a:xfrm>
          <a:custGeom>
            <a:avLst/>
            <a:gdLst/>
            <a:ahLst/>
            <a:cxnLst/>
            <a:rect l="l" t="t" r="r" b="b"/>
            <a:pathLst>
              <a:path w="3953510" h="5465445">
                <a:moveTo>
                  <a:pt x="813181" y="0"/>
                </a:moveTo>
                <a:lnTo>
                  <a:pt x="3139750" y="0"/>
                </a:lnTo>
                <a:lnTo>
                  <a:pt x="3208522" y="39"/>
                </a:lnTo>
                <a:lnTo>
                  <a:pt x="3271854" y="318"/>
                </a:lnTo>
                <a:lnTo>
                  <a:pt x="3330031" y="1075"/>
                </a:lnTo>
                <a:lnTo>
                  <a:pt x="3383341" y="2550"/>
                </a:lnTo>
                <a:lnTo>
                  <a:pt x="3432069" y="4981"/>
                </a:lnTo>
                <a:lnTo>
                  <a:pt x="3476501" y="8607"/>
                </a:lnTo>
                <a:lnTo>
                  <a:pt x="3516925" y="13668"/>
                </a:lnTo>
                <a:lnTo>
                  <a:pt x="3586891" y="29050"/>
                </a:lnTo>
                <a:lnTo>
                  <a:pt x="3661751" y="58663"/>
                </a:lnTo>
                <a:lnTo>
                  <a:pt x="3704093" y="81557"/>
                </a:lnTo>
                <a:lnTo>
                  <a:pt x="3743792" y="108291"/>
                </a:lnTo>
                <a:lnTo>
                  <a:pt x="3780610" y="138625"/>
                </a:lnTo>
                <a:lnTo>
                  <a:pt x="3814306" y="172321"/>
                </a:lnTo>
                <a:lnTo>
                  <a:pt x="3844640" y="209139"/>
                </a:lnTo>
                <a:lnTo>
                  <a:pt x="3871374" y="248838"/>
                </a:lnTo>
                <a:lnTo>
                  <a:pt x="3894268" y="291181"/>
                </a:lnTo>
                <a:lnTo>
                  <a:pt x="3913082" y="335926"/>
                </a:lnTo>
                <a:lnTo>
                  <a:pt x="3932529" y="399305"/>
                </a:lnTo>
                <a:lnTo>
                  <a:pt x="3944324" y="476430"/>
                </a:lnTo>
                <a:lnTo>
                  <a:pt x="3947950" y="520862"/>
                </a:lnTo>
                <a:lnTo>
                  <a:pt x="3950381" y="569590"/>
                </a:lnTo>
                <a:lnTo>
                  <a:pt x="3951856" y="622899"/>
                </a:lnTo>
                <a:lnTo>
                  <a:pt x="3952613" y="681077"/>
                </a:lnTo>
                <a:lnTo>
                  <a:pt x="3952892" y="744409"/>
                </a:lnTo>
                <a:lnTo>
                  <a:pt x="3952931" y="813181"/>
                </a:lnTo>
                <a:lnTo>
                  <a:pt x="3952931" y="4652258"/>
                </a:lnTo>
                <a:lnTo>
                  <a:pt x="3952892" y="4721030"/>
                </a:lnTo>
                <a:lnTo>
                  <a:pt x="3952613" y="4784362"/>
                </a:lnTo>
                <a:lnTo>
                  <a:pt x="3951856" y="4842539"/>
                </a:lnTo>
                <a:lnTo>
                  <a:pt x="3950381" y="4895849"/>
                </a:lnTo>
                <a:lnTo>
                  <a:pt x="3947950" y="4944576"/>
                </a:lnTo>
                <a:lnTo>
                  <a:pt x="3944324" y="4989009"/>
                </a:lnTo>
                <a:lnTo>
                  <a:pt x="3939263" y="5029432"/>
                </a:lnTo>
                <a:lnTo>
                  <a:pt x="3923882" y="5099398"/>
                </a:lnTo>
                <a:lnTo>
                  <a:pt x="3894268" y="5174258"/>
                </a:lnTo>
                <a:lnTo>
                  <a:pt x="3871374" y="5216600"/>
                </a:lnTo>
                <a:lnTo>
                  <a:pt x="3844640" y="5256300"/>
                </a:lnTo>
                <a:lnTo>
                  <a:pt x="3814306" y="5293117"/>
                </a:lnTo>
                <a:lnTo>
                  <a:pt x="3780610" y="5326813"/>
                </a:lnTo>
                <a:lnTo>
                  <a:pt x="3743792" y="5357148"/>
                </a:lnTo>
                <a:lnTo>
                  <a:pt x="3704093" y="5383882"/>
                </a:lnTo>
                <a:lnTo>
                  <a:pt x="3661751" y="5406775"/>
                </a:lnTo>
                <a:lnTo>
                  <a:pt x="3617006" y="5425589"/>
                </a:lnTo>
                <a:lnTo>
                  <a:pt x="3553626" y="5445036"/>
                </a:lnTo>
                <a:lnTo>
                  <a:pt x="3476501" y="5456832"/>
                </a:lnTo>
                <a:lnTo>
                  <a:pt x="3432069" y="5460458"/>
                </a:lnTo>
                <a:lnTo>
                  <a:pt x="3383341" y="5462889"/>
                </a:lnTo>
                <a:lnTo>
                  <a:pt x="3330031" y="5464363"/>
                </a:lnTo>
                <a:lnTo>
                  <a:pt x="3271854" y="5465121"/>
                </a:lnTo>
                <a:lnTo>
                  <a:pt x="3208522" y="5465400"/>
                </a:lnTo>
                <a:lnTo>
                  <a:pt x="3139750" y="5465439"/>
                </a:lnTo>
                <a:lnTo>
                  <a:pt x="813181" y="5465439"/>
                </a:lnTo>
                <a:lnTo>
                  <a:pt x="744409" y="5465400"/>
                </a:lnTo>
                <a:lnTo>
                  <a:pt x="681077" y="5465121"/>
                </a:lnTo>
                <a:lnTo>
                  <a:pt x="622899" y="5464363"/>
                </a:lnTo>
                <a:lnTo>
                  <a:pt x="569590" y="5462889"/>
                </a:lnTo>
                <a:lnTo>
                  <a:pt x="520862" y="5460458"/>
                </a:lnTo>
                <a:lnTo>
                  <a:pt x="476430" y="5456832"/>
                </a:lnTo>
                <a:lnTo>
                  <a:pt x="436006" y="5451771"/>
                </a:lnTo>
                <a:lnTo>
                  <a:pt x="366041" y="5436389"/>
                </a:lnTo>
                <a:lnTo>
                  <a:pt x="291181" y="5406775"/>
                </a:lnTo>
                <a:lnTo>
                  <a:pt x="248838" y="5383882"/>
                </a:lnTo>
                <a:lnTo>
                  <a:pt x="209139" y="5357148"/>
                </a:lnTo>
                <a:lnTo>
                  <a:pt x="172321" y="5326813"/>
                </a:lnTo>
                <a:lnTo>
                  <a:pt x="138625" y="5293117"/>
                </a:lnTo>
                <a:lnTo>
                  <a:pt x="108291" y="5256300"/>
                </a:lnTo>
                <a:lnTo>
                  <a:pt x="81557" y="5216600"/>
                </a:lnTo>
                <a:lnTo>
                  <a:pt x="58663" y="5174258"/>
                </a:lnTo>
                <a:lnTo>
                  <a:pt x="39849" y="5129512"/>
                </a:lnTo>
                <a:lnTo>
                  <a:pt x="20402" y="5066133"/>
                </a:lnTo>
                <a:lnTo>
                  <a:pt x="8607" y="4989009"/>
                </a:lnTo>
                <a:lnTo>
                  <a:pt x="4981" y="4944576"/>
                </a:lnTo>
                <a:lnTo>
                  <a:pt x="2550" y="4895849"/>
                </a:lnTo>
                <a:lnTo>
                  <a:pt x="1075" y="4842539"/>
                </a:lnTo>
                <a:lnTo>
                  <a:pt x="318" y="4784362"/>
                </a:lnTo>
                <a:lnTo>
                  <a:pt x="39" y="4721030"/>
                </a:lnTo>
                <a:lnTo>
                  <a:pt x="0" y="4652258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1600" y="9662630"/>
            <a:ext cx="4409440" cy="1397000"/>
          </a:xfrm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0"/>
              </a:spcBef>
            </a:pPr>
            <a:r>
              <a:rPr sz="2450" spc="225" dirty="0">
                <a:solidFill>
                  <a:srgbClr val="FFFFFF"/>
                </a:solidFill>
                <a:latin typeface="Calibri"/>
                <a:cs typeface="Calibri"/>
              </a:rPr>
              <a:t>Large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450">
              <a:latin typeface="Calibri"/>
              <a:cs typeface="Calibri"/>
            </a:endParaRPr>
          </a:p>
          <a:p>
            <a:pPr marL="16510" algn="ctr">
              <a:lnSpc>
                <a:spcPct val="100000"/>
              </a:lnSpc>
              <a:spcBef>
                <a:spcPts val="2160"/>
              </a:spcBef>
            </a:pP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565813" y="6704669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65343" y="8253644"/>
            <a:ext cx="973455" cy="1490345"/>
          </a:xfrm>
          <a:custGeom>
            <a:avLst/>
            <a:gdLst/>
            <a:ahLst/>
            <a:cxnLst/>
            <a:rect l="l" t="t" r="r" b="b"/>
            <a:pathLst>
              <a:path w="973454" h="1490345">
                <a:moveTo>
                  <a:pt x="13" y="247853"/>
                </a:moveTo>
                <a:lnTo>
                  <a:pt x="13" y="1310061"/>
                </a:lnTo>
                <a:lnTo>
                  <a:pt x="4456" y="1333358"/>
                </a:lnTo>
                <a:lnTo>
                  <a:pt x="38259" y="1377843"/>
                </a:lnTo>
                <a:lnTo>
                  <a:pt x="101420" y="1417721"/>
                </a:lnTo>
                <a:lnTo>
                  <a:pt x="142560" y="1435259"/>
                </a:lnTo>
                <a:lnTo>
                  <a:pt x="189300" y="1450837"/>
                </a:lnTo>
                <a:lnTo>
                  <a:pt x="241060" y="1464187"/>
                </a:lnTo>
                <a:lnTo>
                  <a:pt x="297261" y="1475039"/>
                </a:lnTo>
                <a:lnTo>
                  <a:pt x="357322" y="1483124"/>
                </a:lnTo>
                <a:lnTo>
                  <a:pt x="420663" y="1488172"/>
                </a:lnTo>
                <a:lnTo>
                  <a:pt x="486706" y="1489914"/>
                </a:lnTo>
                <a:lnTo>
                  <a:pt x="552748" y="1488172"/>
                </a:lnTo>
                <a:lnTo>
                  <a:pt x="616089" y="1483124"/>
                </a:lnTo>
                <a:lnTo>
                  <a:pt x="676149" y="1475039"/>
                </a:lnTo>
                <a:lnTo>
                  <a:pt x="732349" y="1464187"/>
                </a:lnTo>
                <a:lnTo>
                  <a:pt x="784109" y="1450837"/>
                </a:lnTo>
                <a:lnTo>
                  <a:pt x="830848" y="1435259"/>
                </a:lnTo>
                <a:lnTo>
                  <a:pt x="871988" y="1417721"/>
                </a:lnTo>
                <a:lnTo>
                  <a:pt x="906947" y="1398492"/>
                </a:lnTo>
                <a:lnTo>
                  <a:pt x="956008" y="1356042"/>
                </a:lnTo>
                <a:lnTo>
                  <a:pt x="973393" y="1310061"/>
                </a:lnTo>
                <a:lnTo>
                  <a:pt x="973393" y="369504"/>
                </a:lnTo>
                <a:lnTo>
                  <a:pt x="486706" y="369504"/>
                </a:lnTo>
                <a:lnTo>
                  <a:pt x="420112" y="368013"/>
                </a:lnTo>
                <a:lnTo>
                  <a:pt x="356080" y="363661"/>
                </a:lnTo>
                <a:lnTo>
                  <a:pt x="295145" y="356631"/>
                </a:lnTo>
                <a:lnTo>
                  <a:pt x="237837" y="347107"/>
                </a:lnTo>
                <a:lnTo>
                  <a:pt x="184691" y="335272"/>
                </a:lnTo>
                <a:lnTo>
                  <a:pt x="136238" y="321309"/>
                </a:lnTo>
                <a:lnTo>
                  <a:pt x="93011" y="305403"/>
                </a:lnTo>
                <a:lnTo>
                  <a:pt x="55543" y="287736"/>
                </a:lnTo>
                <a:lnTo>
                  <a:pt x="24366" y="268491"/>
                </a:lnTo>
                <a:lnTo>
                  <a:pt x="13" y="247853"/>
                </a:lnTo>
                <a:close/>
              </a:path>
              <a:path w="973454" h="1490345">
                <a:moveTo>
                  <a:pt x="973393" y="247853"/>
                </a:moveTo>
                <a:lnTo>
                  <a:pt x="917865" y="287736"/>
                </a:lnTo>
                <a:lnTo>
                  <a:pt x="880398" y="305403"/>
                </a:lnTo>
                <a:lnTo>
                  <a:pt x="837172" y="321309"/>
                </a:lnTo>
                <a:lnTo>
                  <a:pt x="788719" y="335272"/>
                </a:lnTo>
                <a:lnTo>
                  <a:pt x="735573" y="347107"/>
                </a:lnTo>
                <a:lnTo>
                  <a:pt x="678266" y="356631"/>
                </a:lnTo>
                <a:lnTo>
                  <a:pt x="617331" y="363661"/>
                </a:lnTo>
                <a:lnTo>
                  <a:pt x="553300" y="368013"/>
                </a:lnTo>
                <a:lnTo>
                  <a:pt x="486706" y="369504"/>
                </a:lnTo>
                <a:lnTo>
                  <a:pt x="973393" y="369504"/>
                </a:lnTo>
                <a:lnTo>
                  <a:pt x="973393" y="247853"/>
                </a:lnTo>
                <a:close/>
              </a:path>
              <a:path w="973454" h="1490345">
                <a:moveTo>
                  <a:pt x="486706" y="0"/>
                </a:moveTo>
                <a:lnTo>
                  <a:pt x="433408" y="1017"/>
                </a:lnTo>
                <a:lnTo>
                  <a:pt x="380629" y="4070"/>
                </a:lnTo>
                <a:lnTo>
                  <a:pt x="328884" y="9161"/>
                </a:lnTo>
                <a:lnTo>
                  <a:pt x="278690" y="16290"/>
                </a:lnTo>
                <a:lnTo>
                  <a:pt x="230560" y="25458"/>
                </a:lnTo>
                <a:lnTo>
                  <a:pt x="185012" y="36668"/>
                </a:lnTo>
                <a:lnTo>
                  <a:pt x="142560" y="49920"/>
                </a:lnTo>
                <a:lnTo>
                  <a:pt x="91238" y="71062"/>
                </a:lnTo>
                <a:lnTo>
                  <a:pt x="51321" y="94190"/>
                </a:lnTo>
                <a:lnTo>
                  <a:pt x="5702" y="144416"/>
                </a:lnTo>
                <a:lnTo>
                  <a:pt x="0" y="170523"/>
                </a:lnTo>
                <a:lnTo>
                  <a:pt x="5702" y="196629"/>
                </a:lnTo>
                <a:lnTo>
                  <a:pt x="51321" y="246855"/>
                </a:lnTo>
                <a:lnTo>
                  <a:pt x="91238" y="269983"/>
                </a:lnTo>
                <a:lnTo>
                  <a:pt x="142560" y="291125"/>
                </a:lnTo>
                <a:lnTo>
                  <a:pt x="185013" y="304379"/>
                </a:lnTo>
                <a:lnTo>
                  <a:pt x="230563" y="315594"/>
                </a:lnTo>
                <a:lnTo>
                  <a:pt x="278694" y="324770"/>
                </a:lnTo>
                <a:lnTo>
                  <a:pt x="328890" y="331907"/>
                </a:lnTo>
                <a:lnTo>
                  <a:pt x="380635" y="337005"/>
                </a:lnTo>
                <a:lnTo>
                  <a:pt x="433412" y="340064"/>
                </a:lnTo>
                <a:lnTo>
                  <a:pt x="486705" y="341083"/>
                </a:lnTo>
                <a:lnTo>
                  <a:pt x="539999" y="340064"/>
                </a:lnTo>
                <a:lnTo>
                  <a:pt x="592776" y="337005"/>
                </a:lnTo>
                <a:lnTo>
                  <a:pt x="644521" y="331907"/>
                </a:lnTo>
                <a:lnTo>
                  <a:pt x="694717" y="324770"/>
                </a:lnTo>
                <a:lnTo>
                  <a:pt x="742848" y="315594"/>
                </a:lnTo>
                <a:lnTo>
                  <a:pt x="788398" y="304379"/>
                </a:lnTo>
                <a:lnTo>
                  <a:pt x="830850" y="291125"/>
                </a:lnTo>
                <a:lnTo>
                  <a:pt x="882172" y="269983"/>
                </a:lnTo>
                <a:lnTo>
                  <a:pt x="922089" y="246855"/>
                </a:lnTo>
                <a:lnTo>
                  <a:pt x="967708" y="196629"/>
                </a:lnTo>
                <a:lnTo>
                  <a:pt x="973410" y="170523"/>
                </a:lnTo>
                <a:lnTo>
                  <a:pt x="967708" y="144416"/>
                </a:lnTo>
                <a:lnTo>
                  <a:pt x="922089" y="94190"/>
                </a:lnTo>
                <a:lnTo>
                  <a:pt x="882172" y="71062"/>
                </a:lnTo>
                <a:lnTo>
                  <a:pt x="830850" y="49920"/>
                </a:lnTo>
                <a:lnTo>
                  <a:pt x="788399" y="36668"/>
                </a:lnTo>
                <a:lnTo>
                  <a:pt x="742851" y="25458"/>
                </a:lnTo>
                <a:lnTo>
                  <a:pt x="694721" y="16290"/>
                </a:lnTo>
                <a:lnTo>
                  <a:pt x="644527" y="9161"/>
                </a:lnTo>
                <a:lnTo>
                  <a:pt x="592782" y="4070"/>
                </a:lnTo>
                <a:lnTo>
                  <a:pt x="540003" y="1017"/>
                </a:lnTo>
                <a:lnTo>
                  <a:pt x="486706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65813" y="5510272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0505" y="3964898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3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820505" y="2770500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66734" y="1632705"/>
            <a:ext cx="1570990" cy="681355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61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70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705623" y="5118362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705623" y="7861734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705623" y="2374989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42919" y="9903758"/>
            <a:ext cx="942379" cy="31412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3373332" y="9849174"/>
            <a:ext cx="1333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5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75584" y="2551008"/>
            <a:ext cx="3953510" cy="5465445"/>
          </a:xfrm>
          <a:custGeom>
            <a:avLst/>
            <a:gdLst/>
            <a:ahLst/>
            <a:cxnLst/>
            <a:rect l="l" t="t" r="r" b="b"/>
            <a:pathLst>
              <a:path w="3953509" h="5465445">
                <a:moveTo>
                  <a:pt x="813181" y="0"/>
                </a:moveTo>
                <a:lnTo>
                  <a:pt x="3139750" y="0"/>
                </a:lnTo>
                <a:lnTo>
                  <a:pt x="3208522" y="39"/>
                </a:lnTo>
                <a:lnTo>
                  <a:pt x="3271854" y="318"/>
                </a:lnTo>
                <a:lnTo>
                  <a:pt x="3330031" y="1075"/>
                </a:lnTo>
                <a:lnTo>
                  <a:pt x="3383341" y="2550"/>
                </a:lnTo>
                <a:lnTo>
                  <a:pt x="3432069" y="4981"/>
                </a:lnTo>
                <a:lnTo>
                  <a:pt x="3476501" y="8607"/>
                </a:lnTo>
                <a:lnTo>
                  <a:pt x="3516925" y="13668"/>
                </a:lnTo>
                <a:lnTo>
                  <a:pt x="3586891" y="29050"/>
                </a:lnTo>
                <a:lnTo>
                  <a:pt x="3661751" y="58663"/>
                </a:lnTo>
                <a:lnTo>
                  <a:pt x="3704093" y="81557"/>
                </a:lnTo>
                <a:lnTo>
                  <a:pt x="3743792" y="108291"/>
                </a:lnTo>
                <a:lnTo>
                  <a:pt x="3780610" y="138625"/>
                </a:lnTo>
                <a:lnTo>
                  <a:pt x="3814306" y="172321"/>
                </a:lnTo>
                <a:lnTo>
                  <a:pt x="3844640" y="209139"/>
                </a:lnTo>
                <a:lnTo>
                  <a:pt x="3871374" y="248838"/>
                </a:lnTo>
                <a:lnTo>
                  <a:pt x="3894268" y="291181"/>
                </a:lnTo>
                <a:lnTo>
                  <a:pt x="3913082" y="335926"/>
                </a:lnTo>
                <a:lnTo>
                  <a:pt x="3932529" y="399305"/>
                </a:lnTo>
                <a:lnTo>
                  <a:pt x="3944324" y="476430"/>
                </a:lnTo>
                <a:lnTo>
                  <a:pt x="3947950" y="520862"/>
                </a:lnTo>
                <a:lnTo>
                  <a:pt x="3950381" y="569590"/>
                </a:lnTo>
                <a:lnTo>
                  <a:pt x="3951856" y="622899"/>
                </a:lnTo>
                <a:lnTo>
                  <a:pt x="3952613" y="681077"/>
                </a:lnTo>
                <a:lnTo>
                  <a:pt x="3952892" y="744409"/>
                </a:lnTo>
                <a:lnTo>
                  <a:pt x="3952931" y="813181"/>
                </a:lnTo>
                <a:lnTo>
                  <a:pt x="3952931" y="4652258"/>
                </a:lnTo>
                <a:lnTo>
                  <a:pt x="3952892" y="4721030"/>
                </a:lnTo>
                <a:lnTo>
                  <a:pt x="3952613" y="4784362"/>
                </a:lnTo>
                <a:lnTo>
                  <a:pt x="3951856" y="4842539"/>
                </a:lnTo>
                <a:lnTo>
                  <a:pt x="3950381" y="4895849"/>
                </a:lnTo>
                <a:lnTo>
                  <a:pt x="3947950" y="4944576"/>
                </a:lnTo>
                <a:lnTo>
                  <a:pt x="3944324" y="4989009"/>
                </a:lnTo>
                <a:lnTo>
                  <a:pt x="3939263" y="5029432"/>
                </a:lnTo>
                <a:lnTo>
                  <a:pt x="3923882" y="5099398"/>
                </a:lnTo>
                <a:lnTo>
                  <a:pt x="3894268" y="5174258"/>
                </a:lnTo>
                <a:lnTo>
                  <a:pt x="3871374" y="5216600"/>
                </a:lnTo>
                <a:lnTo>
                  <a:pt x="3844640" y="5256300"/>
                </a:lnTo>
                <a:lnTo>
                  <a:pt x="3814306" y="5293117"/>
                </a:lnTo>
                <a:lnTo>
                  <a:pt x="3780610" y="5326813"/>
                </a:lnTo>
                <a:lnTo>
                  <a:pt x="3743792" y="5357148"/>
                </a:lnTo>
                <a:lnTo>
                  <a:pt x="3704093" y="5383882"/>
                </a:lnTo>
                <a:lnTo>
                  <a:pt x="3661751" y="5406775"/>
                </a:lnTo>
                <a:lnTo>
                  <a:pt x="3617006" y="5425589"/>
                </a:lnTo>
                <a:lnTo>
                  <a:pt x="3553626" y="5445036"/>
                </a:lnTo>
                <a:lnTo>
                  <a:pt x="3476501" y="5456832"/>
                </a:lnTo>
                <a:lnTo>
                  <a:pt x="3432069" y="5460458"/>
                </a:lnTo>
                <a:lnTo>
                  <a:pt x="3383341" y="5462889"/>
                </a:lnTo>
                <a:lnTo>
                  <a:pt x="3330031" y="5464363"/>
                </a:lnTo>
                <a:lnTo>
                  <a:pt x="3271854" y="5465121"/>
                </a:lnTo>
                <a:lnTo>
                  <a:pt x="3208522" y="5465400"/>
                </a:lnTo>
                <a:lnTo>
                  <a:pt x="3139750" y="5465439"/>
                </a:lnTo>
                <a:lnTo>
                  <a:pt x="813181" y="5465439"/>
                </a:lnTo>
                <a:lnTo>
                  <a:pt x="744409" y="5465400"/>
                </a:lnTo>
                <a:lnTo>
                  <a:pt x="681077" y="5465121"/>
                </a:lnTo>
                <a:lnTo>
                  <a:pt x="622899" y="5464363"/>
                </a:lnTo>
                <a:lnTo>
                  <a:pt x="569590" y="5462889"/>
                </a:lnTo>
                <a:lnTo>
                  <a:pt x="520862" y="5460458"/>
                </a:lnTo>
                <a:lnTo>
                  <a:pt x="476430" y="5456832"/>
                </a:lnTo>
                <a:lnTo>
                  <a:pt x="436006" y="5451771"/>
                </a:lnTo>
                <a:lnTo>
                  <a:pt x="366041" y="5436389"/>
                </a:lnTo>
                <a:lnTo>
                  <a:pt x="291181" y="5406775"/>
                </a:lnTo>
                <a:lnTo>
                  <a:pt x="248838" y="5383882"/>
                </a:lnTo>
                <a:lnTo>
                  <a:pt x="209139" y="5357148"/>
                </a:lnTo>
                <a:lnTo>
                  <a:pt x="172321" y="5326813"/>
                </a:lnTo>
                <a:lnTo>
                  <a:pt x="138625" y="5293117"/>
                </a:lnTo>
                <a:lnTo>
                  <a:pt x="108291" y="5256300"/>
                </a:lnTo>
                <a:lnTo>
                  <a:pt x="81557" y="5216600"/>
                </a:lnTo>
                <a:lnTo>
                  <a:pt x="58663" y="5174258"/>
                </a:lnTo>
                <a:lnTo>
                  <a:pt x="39849" y="5129512"/>
                </a:lnTo>
                <a:lnTo>
                  <a:pt x="20402" y="5066133"/>
                </a:lnTo>
                <a:lnTo>
                  <a:pt x="8607" y="4989009"/>
                </a:lnTo>
                <a:lnTo>
                  <a:pt x="4981" y="4944576"/>
                </a:lnTo>
                <a:lnTo>
                  <a:pt x="2550" y="4895849"/>
                </a:lnTo>
                <a:lnTo>
                  <a:pt x="1075" y="4842539"/>
                </a:lnTo>
                <a:lnTo>
                  <a:pt x="318" y="4784362"/>
                </a:lnTo>
                <a:lnTo>
                  <a:pt x="39" y="4721030"/>
                </a:lnTo>
                <a:lnTo>
                  <a:pt x="0" y="4652258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597937" y="9649266"/>
            <a:ext cx="5791835" cy="1410335"/>
          </a:xfrm>
          <a:prstGeom prst="rect">
            <a:avLst/>
          </a:prstGeom>
        </p:spPr>
        <p:txBody>
          <a:bodyPr vert="horz" wrap="square" lIns="0" tIns="215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95"/>
              </a:spcBef>
            </a:pP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(e.g.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classes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food</a:t>
            </a:r>
            <a:endParaRPr sz="2450">
              <a:latin typeface="Calibri"/>
              <a:cs typeface="Calibri"/>
            </a:endParaRPr>
          </a:p>
          <a:p>
            <a:pPr marL="1116330" algn="ctr">
              <a:lnSpc>
                <a:spcPct val="100000"/>
              </a:lnSpc>
              <a:spcBef>
                <a:spcPts val="2220"/>
              </a:spcBef>
            </a:pP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613679" y="9042046"/>
            <a:ext cx="1677670" cy="100965"/>
            <a:chOff x="5613679" y="9042046"/>
            <a:chExt cx="1677670" cy="100965"/>
          </a:xfrm>
        </p:grpSpPr>
        <p:sp>
          <p:nvSpPr>
            <p:cNvPr id="31" name="object 31"/>
            <p:cNvSpPr/>
            <p:nvPr/>
          </p:nvSpPr>
          <p:spPr>
            <a:xfrm>
              <a:off x="5613679" y="9092306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90773" y="904204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09393" y="4271283"/>
            <a:ext cx="168656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7810" marR="5080" indent="-245745">
              <a:lnSpc>
                <a:spcPct val="109400"/>
              </a:lnSpc>
              <a:spcBef>
                <a:spcPts val="95"/>
              </a:spcBef>
            </a:pP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450" spc="-1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same </a:t>
            </a:r>
            <a:r>
              <a:rPr sz="2450" spc="155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787660" y="8627344"/>
            <a:ext cx="1329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87660" y="1682604"/>
            <a:ext cx="13296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613679" y="2065893"/>
            <a:ext cx="1677670" cy="100965"/>
            <a:chOff x="5613679" y="2065893"/>
            <a:chExt cx="1677670" cy="100965"/>
          </a:xfrm>
        </p:grpSpPr>
        <p:sp>
          <p:nvSpPr>
            <p:cNvPr id="37" name="object 37"/>
            <p:cNvSpPr/>
            <p:nvPr/>
          </p:nvSpPr>
          <p:spPr>
            <a:xfrm>
              <a:off x="5613679" y="2116153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90773" y="20658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2482583" y="6958340"/>
            <a:ext cx="1677670" cy="100965"/>
            <a:chOff x="12482583" y="6958340"/>
            <a:chExt cx="1677670" cy="100965"/>
          </a:xfrm>
        </p:grpSpPr>
        <p:sp>
          <p:nvSpPr>
            <p:cNvPr id="40" name="object 40"/>
            <p:cNvSpPr/>
            <p:nvPr/>
          </p:nvSpPr>
          <p:spPr>
            <a:xfrm>
              <a:off x="12482583" y="7008600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059676" y="69583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2482583" y="9042046"/>
            <a:ext cx="1677670" cy="100965"/>
            <a:chOff x="12482583" y="9042046"/>
            <a:chExt cx="1677670" cy="100965"/>
          </a:xfrm>
        </p:grpSpPr>
        <p:sp>
          <p:nvSpPr>
            <p:cNvPr id="43" name="object 43"/>
            <p:cNvSpPr/>
            <p:nvPr/>
          </p:nvSpPr>
          <p:spPr>
            <a:xfrm>
              <a:off x="12482583" y="9092306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059676" y="904204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12482583" y="2065893"/>
            <a:ext cx="1677670" cy="100965"/>
            <a:chOff x="12482583" y="2065893"/>
            <a:chExt cx="1677670" cy="100965"/>
          </a:xfrm>
        </p:grpSpPr>
        <p:sp>
          <p:nvSpPr>
            <p:cNvPr id="46" name="object 46"/>
            <p:cNvSpPr/>
            <p:nvPr/>
          </p:nvSpPr>
          <p:spPr>
            <a:xfrm>
              <a:off x="12482583" y="2116153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059676" y="20658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434713" y="6704669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722630">
              <a:lnSpc>
                <a:spcPct val="100000"/>
              </a:lnSpc>
              <a:spcBef>
                <a:spcPts val="5"/>
              </a:spcBef>
            </a:pPr>
            <a:r>
              <a:rPr sz="2300" spc="70" dirty="0">
                <a:solidFill>
                  <a:srgbClr val="FFFFFF"/>
                </a:solidFill>
                <a:latin typeface="Arial"/>
                <a:cs typeface="Arial"/>
              </a:rPr>
              <a:t>Input</a:t>
            </a:r>
            <a:r>
              <a:rPr sz="23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endParaRPr sz="23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6434244" y="8253644"/>
            <a:ext cx="973455" cy="1490345"/>
          </a:xfrm>
          <a:custGeom>
            <a:avLst/>
            <a:gdLst/>
            <a:ahLst/>
            <a:cxnLst/>
            <a:rect l="l" t="t" r="r" b="b"/>
            <a:pathLst>
              <a:path w="973455" h="1490345">
                <a:moveTo>
                  <a:pt x="7" y="247853"/>
                </a:moveTo>
                <a:lnTo>
                  <a:pt x="7" y="1310061"/>
                </a:lnTo>
                <a:lnTo>
                  <a:pt x="4450" y="1333358"/>
                </a:lnTo>
                <a:lnTo>
                  <a:pt x="38254" y="1377843"/>
                </a:lnTo>
                <a:lnTo>
                  <a:pt x="101416" y="1417721"/>
                </a:lnTo>
                <a:lnTo>
                  <a:pt x="142557" y="1435259"/>
                </a:lnTo>
                <a:lnTo>
                  <a:pt x="189297" y="1450837"/>
                </a:lnTo>
                <a:lnTo>
                  <a:pt x="241058" y="1464187"/>
                </a:lnTo>
                <a:lnTo>
                  <a:pt x="297259" y="1475039"/>
                </a:lnTo>
                <a:lnTo>
                  <a:pt x="357320" y="1483124"/>
                </a:lnTo>
                <a:lnTo>
                  <a:pt x="420662" y="1488172"/>
                </a:lnTo>
                <a:lnTo>
                  <a:pt x="486705" y="1489914"/>
                </a:lnTo>
                <a:lnTo>
                  <a:pt x="552747" y="1488172"/>
                </a:lnTo>
                <a:lnTo>
                  <a:pt x="616088" y="1483124"/>
                </a:lnTo>
                <a:lnTo>
                  <a:pt x="676149" y="1475039"/>
                </a:lnTo>
                <a:lnTo>
                  <a:pt x="732348" y="1464187"/>
                </a:lnTo>
                <a:lnTo>
                  <a:pt x="784108" y="1450837"/>
                </a:lnTo>
                <a:lnTo>
                  <a:pt x="830847" y="1435259"/>
                </a:lnTo>
                <a:lnTo>
                  <a:pt x="871987" y="1417721"/>
                </a:lnTo>
                <a:lnTo>
                  <a:pt x="906946" y="1398492"/>
                </a:lnTo>
                <a:lnTo>
                  <a:pt x="956007" y="1356042"/>
                </a:lnTo>
                <a:lnTo>
                  <a:pt x="973391" y="1310061"/>
                </a:lnTo>
                <a:lnTo>
                  <a:pt x="973391" y="369504"/>
                </a:lnTo>
                <a:lnTo>
                  <a:pt x="486705" y="369504"/>
                </a:lnTo>
                <a:lnTo>
                  <a:pt x="420111" y="368013"/>
                </a:lnTo>
                <a:lnTo>
                  <a:pt x="356080" y="363661"/>
                </a:lnTo>
                <a:lnTo>
                  <a:pt x="295144" y="356631"/>
                </a:lnTo>
                <a:lnTo>
                  <a:pt x="237836" y="347107"/>
                </a:lnTo>
                <a:lnTo>
                  <a:pt x="184689" y="335272"/>
                </a:lnTo>
                <a:lnTo>
                  <a:pt x="136235" y="321309"/>
                </a:lnTo>
                <a:lnTo>
                  <a:pt x="93007" y="305403"/>
                </a:lnTo>
                <a:lnTo>
                  <a:pt x="55538" y="287736"/>
                </a:lnTo>
                <a:lnTo>
                  <a:pt x="24361" y="268491"/>
                </a:lnTo>
                <a:lnTo>
                  <a:pt x="7" y="247853"/>
                </a:lnTo>
                <a:close/>
              </a:path>
              <a:path w="973455" h="1490345">
                <a:moveTo>
                  <a:pt x="973391" y="247853"/>
                </a:moveTo>
                <a:lnTo>
                  <a:pt x="917865" y="287736"/>
                </a:lnTo>
                <a:lnTo>
                  <a:pt x="880398" y="305403"/>
                </a:lnTo>
                <a:lnTo>
                  <a:pt x="837172" y="321309"/>
                </a:lnTo>
                <a:lnTo>
                  <a:pt x="788719" y="335272"/>
                </a:lnTo>
                <a:lnTo>
                  <a:pt x="735572" y="347107"/>
                </a:lnTo>
                <a:lnTo>
                  <a:pt x="678265" y="356631"/>
                </a:lnTo>
                <a:lnTo>
                  <a:pt x="617329" y="363661"/>
                </a:lnTo>
                <a:lnTo>
                  <a:pt x="553298" y="368013"/>
                </a:lnTo>
                <a:lnTo>
                  <a:pt x="486705" y="369504"/>
                </a:lnTo>
                <a:lnTo>
                  <a:pt x="973391" y="369504"/>
                </a:lnTo>
                <a:lnTo>
                  <a:pt x="973391" y="247853"/>
                </a:lnTo>
                <a:close/>
              </a:path>
              <a:path w="973455" h="1490345">
                <a:moveTo>
                  <a:pt x="486705" y="0"/>
                </a:moveTo>
                <a:lnTo>
                  <a:pt x="433408" y="1017"/>
                </a:lnTo>
                <a:lnTo>
                  <a:pt x="380630" y="4070"/>
                </a:lnTo>
                <a:lnTo>
                  <a:pt x="328886" y="9161"/>
                </a:lnTo>
                <a:lnTo>
                  <a:pt x="278691" y="16290"/>
                </a:lnTo>
                <a:lnTo>
                  <a:pt x="230561" y="25458"/>
                </a:lnTo>
                <a:lnTo>
                  <a:pt x="185011" y="36668"/>
                </a:lnTo>
                <a:lnTo>
                  <a:pt x="142558" y="49920"/>
                </a:lnTo>
                <a:lnTo>
                  <a:pt x="91237" y="71062"/>
                </a:lnTo>
                <a:lnTo>
                  <a:pt x="51321" y="94190"/>
                </a:lnTo>
                <a:lnTo>
                  <a:pt x="5702" y="144416"/>
                </a:lnTo>
                <a:lnTo>
                  <a:pt x="0" y="170523"/>
                </a:lnTo>
                <a:lnTo>
                  <a:pt x="5702" y="196629"/>
                </a:lnTo>
                <a:lnTo>
                  <a:pt x="51321" y="246855"/>
                </a:lnTo>
                <a:lnTo>
                  <a:pt x="91237" y="269983"/>
                </a:lnTo>
                <a:lnTo>
                  <a:pt x="142558" y="291125"/>
                </a:lnTo>
                <a:lnTo>
                  <a:pt x="185010" y="304379"/>
                </a:lnTo>
                <a:lnTo>
                  <a:pt x="230560" y="315594"/>
                </a:lnTo>
                <a:lnTo>
                  <a:pt x="278691" y="324770"/>
                </a:lnTo>
                <a:lnTo>
                  <a:pt x="328887" y="331907"/>
                </a:lnTo>
                <a:lnTo>
                  <a:pt x="380633" y="337005"/>
                </a:lnTo>
                <a:lnTo>
                  <a:pt x="433410" y="340064"/>
                </a:lnTo>
                <a:lnTo>
                  <a:pt x="486705" y="341083"/>
                </a:lnTo>
                <a:lnTo>
                  <a:pt x="539999" y="340064"/>
                </a:lnTo>
                <a:lnTo>
                  <a:pt x="592777" y="337005"/>
                </a:lnTo>
                <a:lnTo>
                  <a:pt x="644522" y="331907"/>
                </a:lnTo>
                <a:lnTo>
                  <a:pt x="694718" y="324770"/>
                </a:lnTo>
                <a:lnTo>
                  <a:pt x="742849" y="315594"/>
                </a:lnTo>
                <a:lnTo>
                  <a:pt x="788399" y="304379"/>
                </a:lnTo>
                <a:lnTo>
                  <a:pt x="830851" y="291125"/>
                </a:lnTo>
                <a:lnTo>
                  <a:pt x="882172" y="269983"/>
                </a:lnTo>
                <a:lnTo>
                  <a:pt x="922089" y="246855"/>
                </a:lnTo>
                <a:lnTo>
                  <a:pt x="967707" y="196629"/>
                </a:lnTo>
                <a:lnTo>
                  <a:pt x="973410" y="170523"/>
                </a:lnTo>
                <a:lnTo>
                  <a:pt x="967707" y="144416"/>
                </a:lnTo>
                <a:lnTo>
                  <a:pt x="922089" y="94190"/>
                </a:lnTo>
                <a:lnTo>
                  <a:pt x="882172" y="71062"/>
                </a:lnTo>
                <a:lnTo>
                  <a:pt x="830851" y="49920"/>
                </a:lnTo>
                <a:lnTo>
                  <a:pt x="788398" y="36668"/>
                </a:lnTo>
                <a:lnTo>
                  <a:pt x="742849" y="25458"/>
                </a:lnTo>
                <a:lnTo>
                  <a:pt x="694719" y="16290"/>
                </a:lnTo>
                <a:lnTo>
                  <a:pt x="644524" y="9161"/>
                </a:lnTo>
                <a:lnTo>
                  <a:pt x="592779" y="4070"/>
                </a:lnTo>
                <a:lnTo>
                  <a:pt x="540001" y="1017"/>
                </a:lnTo>
                <a:lnTo>
                  <a:pt x="486705" y="0"/>
                </a:lnTo>
                <a:close/>
              </a:path>
            </a:pathLst>
          </a:custGeom>
          <a:solidFill>
            <a:srgbClr val="FF968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5434713" y="5510272"/>
            <a:ext cx="2973070" cy="10928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988694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3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5689406" y="3964898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234</a:t>
            </a:r>
            <a:endParaRPr sz="23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689406" y="2770500"/>
            <a:ext cx="2463165" cy="1092835"/>
          </a:xfrm>
          <a:prstGeom prst="rect">
            <a:avLst/>
          </a:prstGeom>
          <a:solidFill>
            <a:srgbClr val="16E7CF"/>
          </a:solidFill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endParaRPr sz="2300">
              <a:latin typeface="Times New Roman"/>
              <a:cs typeface="Times New Roman"/>
            </a:endParaRPr>
          </a:p>
          <a:p>
            <a:pPr marL="570865">
              <a:lnSpc>
                <a:spcPct val="100000"/>
              </a:lnSpc>
              <a:spcBef>
                <a:spcPts val="5"/>
              </a:spcBef>
            </a:pPr>
            <a:r>
              <a:rPr sz="2300" dirty="0">
                <a:solidFill>
                  <a:srgbClr val="FFFFFF"/>
                </a:solidFill>
                <a:latin typeface="Arial"/>
                <a:cs typeface="Arial"/>
              </a:rPr>
              <a:t>Layer</a:t>
            </a:r>
            <a:r>
              <a:rPr sz="23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235</a:t>
            </a:r>
            <a:endParaRPr sz="23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6135633" y="1632705"/>
            <a:ext cx="1570990" cy="681355"/>
          </a:xfrm>
          <a:prstGeom prst="rect">
            <a:avLst/>
          </a:prstGeom>
          <a:solidFill>
            <a:srgbClr val="EF5FA7"/>
          </a:solidFill>
        </p:spPr>
        <p:txBody>
          <a:bodyPr vert="horz" wrap="square" lIns="0" tIns="161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70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6574523" y="5118362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6574523" y="7861734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6574523" y="2374989"/>
            <a:ext cx="516255" cy="330835"/>
          </a:xfrm>
          <a:prstGeom prst="rect">
            <a:avLst/>
          </a:prstGeom>
        </p:spPr>
        <p:txBody>
          <a:bodyPr vert="vert270" wrap="square" lIns="0" tIns="184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950" b="1" spc="-615" dirty="0">
                <a:solidFill>
                  <a:srgbClr val="FFFFFF"/>
                </a:solidFill>
                <a:latin typeface="Century Gothic"/>
                <a:cs typeface="Century Gothic"/>
              </a:rPr>
              <a:t>…</a:t>
            </a:r>
            <a:endParaRPr sz="2950">
              <a:latin typeface="Century Gothic"/>
              <a:cs typeface="Century Gothic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4944487" y="5290763"/>
            <a:ext cx="3953510" cy="2726055"/>
          </a:xfrm>
          <a:custGeom>
            <a:avLst/>
            <a:gdLst/>
            <a:ahLst/>
            <a:cxnLst/>
            <a:rect l="l" t="t" r="r" b="b"/>
            <a:pathLst>
              <a:path w="3953509" h="2726054">
                <a:moveTo>
                  <a:pt x="813181" y="0"/>
                </a:moveTo>
                <a:lnTo>
                  <a:pt x="3139750" y="0"/>
                </a:lnTo>
                <a:lnTo>
                  <a:pt x="3208522" y="39"/>
                </a:lnTo>
                <a:lnTo>
                  <a:pt x="3271854" y="318"/>
                </a:lnTo>
                <a:lnTo>
                  <a:pt x="3330031" y="1075"/>
                </a:lnTo>
                <a:lnTo>
                  <a:pt x="3383341" y="2550"/>
                </a:lnTo>
                <a:lnTo>
                  <a:pt x="3432069" y="4981"/>
                </a:lnTo>
                <a:lnTo>
                  <a:pt x="3476501" y="8607"/>
                </a:lnTo>
                <a:lnTo>
                  <a:pt x="3516925" y="13668"/>
                </a:lnTo>
                <a:lnTo>
                  <a:pt x="3586891" y="29050"/>
                </a:lnTo>
                <a:lnTo>
                  <a:pt x="3661751" y="58663"/>
                </a:lnTo>
                <a:lnTo>
                  <a:pt x="3704093" y="81557"/>
                </a:lnTo>
                <a:lnTo>
                  <a:pt x="3743792" y="108291"/>
                </a:lnTo>
                <a:lnTo>
                  <a:pt x="3780610" y="138625"/>
                </a:lnTo>
                <a:lnTo>
                  <a:pt x="3814306" y="172321"/>
                </a:lnTo>
                <a:lnTo>
                  <a:pt x="3844640" y="209139"/>
                </a:lnTo>
                <a:lnTo>
                  <a:pt x="3871374" y="248838"/>
                </a:lnTo>
                <a:lnTo>
                  <a:pt x="3894268" y="291181"/>
                </a:lnTo>
                <a:lnTo>
                  <a:pt x="3913082" y="335926"/>
                </a:lnTo>
                <a:lnTo>
                  <a:pt x="3932529" y="399305"/>
                </a:lnTo>
                <a:lnTo>
                  <a:pt x="3944324" y="476430"/>
                </a:lnTo>
                <a:lnTo>
                  <a:pt x="3947950" y="520862"/>
                </a:lnTo>
                <a:lnTo>
                  <a:pt x="3950381" y="569590"/>
                </a:lnTo>
                <a:lnTo>
                  <a:pt x="3951856" y="622899"/>
                </a:lnTo>
                <a:lnTo>
                  <a:pt x="3952613" y="681077"/>
                </a:lnTo>
                <a:lnTo>
                  <a:pt x="3952892" y="744409"/>
                </a:lnTo>
                <a:lnTo>
                  <a:pt x="3952931" y="813181"/>
                </a:lnTo>
                <a:lnTo>
                  <a:pt x="3952931" y="1912501"/>
                </a:lnTo>
                <a:lnTo>
                  <a:pt x="3952892" y="1981274"/>
                </a:lnTo>
                <a:lnTo>
                  <a:pt x="3952613" y="2044606"/>
                </a:lnTo>
                <a:lnTo>
                  <a:pt x="3951856" y="2102783"/>
                </a:lnTo>
                <a:lnTo>
                  <a:pt x="3950381" y="2156092"/>
                </a:lnTo>
                <a:lnTo>
                  <a:pt x="3947950" y="2204820"/>
                </a:lnTo>
                <a:lnTo>
                  <a:pt x="3944324" y="2249253"/>
                </a:lnTo>
                <a:lnTo>
                  <a:pt x="3939263" y="2289676"/>
                </a:lnTo>
                <a:lnTo>
                  <a:pt x="3923882" y="2359642"/>
                </a:lnTo>
                <a:lnTo>
                  <a:pt x="3894268" y="2434502"/>
                </a:lnTo>
                <a:lnTo>
                  <a:pt x="3871374" y="2476845"/>
                </a:lnTo>
                <a:lnTo>
                  <a:pt x="3844640" y="2516544"/>
                </a:lnTo>
                <a:lnTo>
                  <a:pt x="3814306" y="2553362"/>
                </a:lnTo>
                <a:lnTo>
                  <a:pt x="3780610" y="2587057"/>
                </a:lnTo>
                <a:lnTo>
                  <a:pt x="3743792" y="2617392"/>
                </a:lnTo>
                <a:lnTo>
                  <a:pt x="3704093" y="2644126"/>
                </a:lnTo>
                <a:lnTo>
                  <a:pt x="3661751" y="2667020"/>
                </a:lnTo>
                <a:lnTo>
                  <a:pt x="3617006" y="2685834"/>
                </a:lnTo>
                <a:lnTo>
                  <a:pt x="3553626" y="2705280"/>
                </a:lnTo>
                <a:lnTo>
                  <a:pt x="3476501" y="2717076"/>
                </a:lnTo>
                <a:lnTo>
                  <a:pt x="3432069" y="2720702"/>
                </a:lnTo>
                <a:lnTo>
                  <a:pt x="3383341" y="2723133"/>
                </a:lnTo>
                <a:lnTo>
                  <a:pt x="3330031" y="2724607"/>
                </a:lnTo>
                <a:lnTo>
                  <a:pt x="3271854" y="2725364"/>
                </a:lnTo>
                <a:lnTo>
                  <a:pt x="3208522" y="2725643"/>
                </a:lnTo>
                <a:lnTo>
                  <a:pt x="3139750" y="2725683"/>
                </a:lnTo>
                <a:lnTo>
                  <a:pt x="813181" y="2725683"/>
                </a:lnTo>
                <a:lnTo>
                  <a:pt x="744409" y="2725643"/>
                </a:lnTo>
                <a:lnTo>
                  <a:pt x="681077" y="2725364"/>
                </a:lnTo>
                <a:lnTo>
                  <a:pt x="622899" y="2724607"/>
                </a:lnTo>
                <a:lnTo>
                  <a:pt x="569590" y="2723133"/>
                </a:lnTo>
                <a:lnTo>
                  <a:pt x="520862" y="2720702"/>
                </a:lnTo>
                <a:lnTo>
                  <a:pt x="476430" y="2717076"/>
                </a:lnTo>
                <a:lnTo>
                  <a:pt x="436006" y="2712015"/>
                </a:lnTo>
                <a:lnTo>
                  <a:pt x="366041" y="2696633"/>
                </a:lnTo>
                <a:lnTo>
                  <a:pt x="291181" y="2667020"/>
                </a:lnTo>
                <a:lnTo>
                  <a:pt x="248838" y="2644126"/>
                </a:lnTo>
                <a:lnTo>
                  <a:pt x="209139" y="2617392"/>
                </a:lnTo>
                <a:lnTo>
                  <a:pt x="172321" y="2587057"/>
                </a:lnTo>
                <a:lnTo>
                  <a:pt x="138625" y="2553362"/>
                </a:lnTo>
                <a:lnTo>
                  <a:pt x="108291" y="2516544"/>
                </a:lnTo>
                <a:lnTo>
                  <a:pt x="81557" y="2476845"/>
                </a:lnTo>
                <a:lnTo>
                  <a:pt x="58663" y="2434502"/>
                </a:lnTo>
                <a:lnTo>
                  <a:pt x="39849" y="2389757"/>
                </a:lnTo>
                <a:lnTo>
                  <a:pt x="20402" y="2326377"/>
                </a:lnTo>
                <a:lnTo>
                  <a:pt x="8607" y="2249253"/>
                </a:lnTo>
                <a:lnTo>
                  <a:pt x="4981" y="2204820"/>
                </a:lnTo>
                <a:lnTo>
                  <a:pt x="2550" y="2156092"/>
                </a:lnTo>
                <a:lnTo>
                  <a:pt x="1075" y="2102783"/>
                </a:lnTo>
                <a:lnTo>
                  <a:pt x="318" y="2044606"/>
                </a:lnTo>
                <a:lnTo>
                  <a:pt x="39" y="1981274"/>
                </a:lnTo>
                <a:lnTo>
                  <a:pt x="0" y="1912501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FF93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944487" y="1500302"/>
            <a:ext cx="3953510" cy="3672840"/>
          </a:xfrm>
          <a:custGeom>
            <a:avLst/>
            <a:gdLst/>
            <a:ahLst/>
            <a:cxnLst/>
            <a:rect l="l" t="t" r="r" b="b"/>
            <a:pathLst>
              <a:path w="3953509" h="3672840">
                <a:moveTo>
                  <a:pt x="813181" y="0"/>
                </a:moveTo>
                <a:lnTo>
                  <a:pt x="3139750" y="0"/>
                </a:lnTo>
                <a:lnTo>
                  <a:pt x="3208522" y="39"/>
                </a:lnTo>
                <a:lnTo>
                  <a:pt x="3271854" y="318"/>
                </a:lnTo>
                <a:lnTo>
                  <a:pt x="3330031" y="1075"/>
                </a:lnTo>
                <a:lnTo>
                  <a:pt x="3383341" y="2550"/>
                </a:lnTo>
                <a:lnTo>
                  <a:pt x="3432069" y="4981"/>
                </a:lnTo>
                <a:lnTo>
                  <a:pt x="3476501" y="8607"/>
                </a:lnTo>
                <a:lnTo>
                  <a:pt x="3516925" y="13668"/>
                </a:lnTo>
                <a:lnTo>
                  <a:pt x="3586891" y="29050"/>
                </a:lnTo>
                <a:lnTo>
                  <a:pt x="3661751" y="58663"/>
                </a:lnTo>
                <a:lnTo>
                  <a:pt x="3704093" y="81557"/>
                </a:lnTo>
                <a:lnTo>
                  <a:pt x="3743792" y="108291"/>
                </a:lnTo>
                <a:lnTo>
                  <a:pt x="3780610" y="138625"/>
                </a:lnTo>
                <a:lnTo>
                  <a:pt x="3814306" y="172321"/>
                </a:lnTo>
                <a:lnTo>
                  <a:pt x="3844640" y="209139"/>
                </a:lnTo>
                <a:lnTo>
                  <a:pt x="3871374" y="248838"/>
                </a:lnTo>
                <a:lnTo>
                  <a:pt x="3894268" y="291181"/>
                </a:lnTo>
                <a:lnTo>
                  <a:pt x="3913082" y="335926"/>
                </a:lnTo>
                <a:lnTo>
                  <a:pt x="3932529" y="399305"/>
                </a:lnTo>
                <a:lnTo>
                  <a:pt x="3944324" y="476430"/>
                </a:lnTo>
                <a:lnTo>
                  <a:pt x="3947950" y="520862"/>
                </a:lnTo>
                <a:lnTo>
                  <a:pt x="3950381" y="569590"/>
                </a:lnTo>
                <a:lnTo>
                  <a:pt x="3951856" y="622899"/>
                </a:lnTo>
                <a:lnTo>
                  <a:pt x="3952613" y="681077"/>
                </a:lnTo>
                <a:lnTo>
                  <a:pt x="3952892" y="744409"/>
                </a:lnTo>
                <a:lnTo>
                  <a:pt x="3952931" y="813181"/>
                </a:lnTo>
                <a:lnTo>
                  <a:pt x="3952931" y="2859399"/>
                </a:lnTo>
                <a:lnTo>
                  <a:pt x="3952892" y="2928172"/>
                </a:lnTo>
                <a:lnTo>
                  <a:pt x="3952613" y="2991503"/>
                </a:lnTo>
                <a:lnTo>
                  <a:pt x="3951856" y="3049681"/>
                </a:lnTo>
                <a:lnTo>
                  <a:pt x="3950381" y="3102990"/>
                </a:lnTo>
                <a:lnTo>
                  <a:pt x="3947950" y="3151718"/>
                </a:lnTo>
                <a:lnTo>
                  <a:pt x="3944324" y="3196150"/>
                </a:lnTo>
                <a:lnTo>
                  <a:pt x="3939263" y="3236574"/>
                </a:lnTo>
                <a:lnTo>
                  <a:pt x="3923882" y="3306539"/>
                </a:lnTo>
                <a:lnTo>
                  <a:pt x="3894268" y="3381399"/>
                </a:lnTo>
                <a:lnTo>
                  <a:pt x="3871374" y="3423742"/>
                </a:lnTo>
                <a:lnTo>
                  <a:pt x="3844640" y="3463441"/>
                </a:lnTo>
                <a:lnTo>
                  <a:pt x="3814306" y="3500259"/>
                </a:lnTo>
                <a:lnTo>
                  <a:pt x="3780610" y="3533955"/>
                </a:lnTo>
                <a:lnTo>
                  <a:pt x="3743792" y="3564289"/>
                </a:lnTo>
                <a:lnTo>
                  <a:pt x="3704093" y="3591023"/>
                </a:lnTo>
                <a:lnTo>
                  <a:pt x="3661751" y="3613917"/>
                </a:lnTo>
                <a:lnTo>
                  <a:pt x="3617006" y="3632731"/>
                </a:lnTo>
                <a:lnTo>
                  <a:pt x="3553626" y="3652178"/>
                </a:lnTo>
                <a:lnTo>
                  <a:pt x="3476501" y="3663973"/>
                </a:lnTo>
                <a:lnTo>
                  <a:pt x="3432069" y="3667600"/>
                </a:lnTo>
                <a:lnTo>
                  <a:pt x="3383341" y="3670030"/>
                </a:lnTo>
                <a:lnTo>
                  <a:pt x="3330031" y="3671505"/>
                </a:lnTo>
                <a:lnTo>
                  <a:pt x="3271854" y="3672262"/>
                </a:lnTo>
                <a:lnTo>
                  <a:pt x="3208522" y="3672541"/>
                </a:lnTo>
                <a:lnTo>
                  <a:pt x="3139750" y="3672581"/>
                </a:lnTo>
                <a:lnTo>
                  <a:pt x="813181" y="3672581"/>
                </a:lnTo>
                <a:lnTo>
                  <a:pt x="744409" y="3672541"/>
                </a:lnTo>
                <a:lnTo>
                  <a:pt x="681077" y="3672262"/>
                </a:lnTo>
                <a:lnTo>
                  <a:pt x="622899" y="3671505"/>
                </a:lnTo>
                <a:lnTo>
                  <a:pt x="569590" y="3670030"/>
                </a:lnTo>
                <a:lnTo>
                  <a:pt x="520862" y="3667600"/>
                </a:lnTo>
                <a:lnTo>
                  <a:pt x="476430" y="3663973"/>
                </a:lnTo>
                <a:lnTo>
                  <a:pt x="436006" y="3658912"/>
                </a:lnTo>
                <a:lnTo>
                  <a:pt x="366041" y="3643530"/>
                </a:lnTo>
                <a:lnTo>
                  <a:pt x="291181" y="3613917"/>
                </a:lnTo>
                <a:lnTo>
                  <a:pt x="248838" y="3591023"/>
                </a:lnTo>
                <a:lnTo>
                  <a:pt x="209139" y="3564289"/>
                </a:lnTo>
                <a:lnTo>
                  <a:pt x="172321" y="3533955"/>
                </a:lnTo>
                <a:lnTo>
                  <a:pt x="138625" y="3500259"/>
                </a:lnTo>
                <a:lnTo>
                  <a:pt x="108291" y="3463441"/>
                </a:lnTo>
                <a:lnTo>
                  <a:pt x="81557" y="3423742"/>
                </a:lnTo>
                <a:lnTo>
                  <a:pt x="58663" y="3381399"/>
                </a:lnTo>
                <a:lnTo>
                  <a:pt x="39849" y="3336654"/>
                </a:lnTo>
                <a:lnTo>
                  <a:pt x="20402" y="3273275"/>
                </a:lnTo>
                <a:lnTo>
                  <a:pt x="8607" y="3196150"/>
                </a:lnTo>
                <a:lnTo>
                  <a:pt x="4981" y="3151718"/>
                </a:lnTo>
                <a:lnTo>
                  <a:pt x="2550" y="3102990"/>
                </a:lnTo>
                <a:lnTo>
                  <a:pt x="1075" y="3049681"/>
                </a:lnTo>
                <a:lnTo>
                  <a:pt x="318" y="2991503"/>
                </a:lnTo>
                <a:lnTo>
                  <a:pt x="39" y="2928172"/>
                </a:lnTo>
                <a:lnTo>
                  <a:pt x="0" y="2859399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99195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5728328" y="10505997"/>
            <a:ext cx="238569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04" dirty="0">
                <a:solidFill>
                  <a:srgbClr val="FFFFFF"/>
                </a:solidFill>
                <a:latin typeface="Calibri"/>
                <a:cs typeface="Calibri"/>
              </a:rPr>
              <a:t>Fine-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12482583" y="4392801"/>
            <a:ext cx="1677670" cy="100965"/>
            <a:chOff x="12482583" y="4392801"/>
            <a:chExt cx="1677670" cy="100965"/>
          </a:xfrm>
        </p:grpSpPr>
        <p:sp>
          <p:nvSpPr>
            <p:cNvPr id="61" name="object 61"/>
            <p:cNvSpPr/>
            <p:nvPr/>
          </p:nvSpPr>
          <p:spPr>
            <a:xfrm>
              <a:off x="12482583" y="4443061"/>
              <a:ext cx="1588135" cy="0"/>
            </a:xfrm>
            <a:custGeom>
              <a:avLst/>
              <a:gdLst/>
              <a:ahLst/>
              <a:cxnLst/>
              <a:rect l="l" t="t" r="r" b="b"/>
              <a:pathLst>
                <a:path w="1588134">
                  <a:moveTo>
                    <a:pt x="0" y="0"/>
                  </a:moveTo>
                  <a:lnTo>
                    <a:pt x="1577095" y="0"/>
                  </a:lnTo>
                  <a:lnTo>
                    <a:pt x="1587566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4059676" y="439280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12478291" y="6093218"/>
            <a:ext cx="168656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7810" marR="5080" indent="-245745">
              <a:lnSpc>
                <a:spcPct val="109400"/>
              </a:lnSpc>
              <a:spcBef>
                <a:spcPts val="95"/>
              </a:spcBef>
            </a:pP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450" spc="-1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same </a:t>
            </a:r>
            <a:r>
              <a:rPr sz="2450" spc="155" dirty="0">
                <a:solidFill>
                  <a:srgbClr val="FF644E"/>
                </a:solidFill>
                <a:latin typeface="Calibri"/>
                <a:cs typeface="Calibri"/>
              </a:rPr>
              <a:t>(frozen)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2300653" y="8627344"/>
            <a:ext cx="2041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45" dirty="0">
                <a:solidFill>
                  <a:srgbClr val="FAE232"/>
                </a:solidFill>
                <a:latin typeface="Calibri"/>
                <a:cs typeface="Calibri"/>
              </a:rPr>
              <a:t>Might</a:t>
            </a:r>
            <a:r>
              <a:rPr sz="2450" spc="-1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2450" spc="225" dirty="0">
                <a:solidFill>
                  <a:srgbClr val="FAE232"/>
                </a:solidFill>
                <a:latin typeface="Calibri"/>
                <a:cs typeface="Calibri"/>
              </a:rPr>
              <a:t>change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478291" y="1661662"/>
            <a:ext cx="16865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450" spc="-1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541587" y="3527680"/>
            <a:ext cx="156019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4935">
              <a:lnSpc>
                <a:spcPct val="109400"/>
              </a:lnSpc>
              <a:spcBef>
                <a:spcPts val="95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 </a:t>
            </a:r>
            <a:r>
              <a:rPr sz="2450" spc="150" dirty="0">
                <a:solidFill>
                  <a:srgbClr val="61D836"/>
                </a:solidFill>
                <a:latin typeface="Calibri"/>
                <a:cs typeface="Calibri"/>
              </a:rPr>
              <a:t>(unfrozen)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 rot="21480000">
            <a:off x="16889338" y="634680"/>
            <a:ext cx="301047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0"/>
              </a:lnSpc>
            </a:pPr>
            <a:r>
              <a:rPr sz="2450" b="1" spc="-310" dirty="0">
                <a:solidFill>
                  <a:srgbClr val="FFFFFF"/>
                </a:solidFill>
                <a:latin typeface="Gill Sans MT"/>
                <a:cs typeface="Gill Sans MT"/>
              </a:rPr>
              <a:t>Top</a:t>
            </a:r>
            <a:r>
              <a:rPr sz="24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24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209" baseline="1133" dirty="0">
                <a:solidFill>
                  <a:srgbClr val="FFFFFF"/>
                </a:solidFill>
                <a:latin typeface="Gill Sans MT"/>
                <a:cs typeface="Gill Sans MT"/>
              </a:rPr>
              <a:t>get</a:t>
            </a:r>
            <a:r>
              <a:rPr sz="3675" b="1" spc="-82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67" baseline="1133" dirty="0">
                <a:solidFill>
                  <a:srgbClr val="FFFFFF"/>
                </a:solidFill>
                <a:latin typeface="Gill Sans MT"/>
                <a:cs typeface="Gill Sans MT"/>
              </a:rPr>
              <a:t>trained</a:t>
            </a:r>
            <a:endParaRPr sz="3675" baseline="1133">
              <a:latin typeface="Gill Sans MT"/>
              <a:cs typeface="Gill Sans MT"/>
            </a:endParaRPr>
          </a:p>
        </p:txBody>
      </p:sp>
      <p:sp>
        <p:nvSpPr>
          <p:cNvPr id="68" name="object 68"/>
          <p:cNvSpPr txBox="1"/>
          <p:nvPr/>
        </p:nvSpPr>
        <p:spPr>
          <a:xfrm rot="21480000">
            <a:off x="17563172" y="991449"/>
            <a:ext cx="169001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450" b="1" spc="-65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2450" b="1" spc="-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Gill Sans MT"/>
                <a:cs typeface="Gill Sans MT"/>
              </a:rPr>
              <a:t>new</a:t>
            </a:r>
            <a:r>
              <a:rPr sz="2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82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3675" baseline="1133">
              <a:latin typeface="Gill Sans MT"/>
              <a:cs typeface="Gill Sans MT"/>
            </a:endParaRPr>
          </a:p>
        </p:txBody>
      </p:sp>
      <p:sp>
        <p:nvSpPr>
          <p:cNvPr id="69" name="object 69"/>
          <p:cNvSpPr txBox="1"/>
          <p:nvPr/>
        </p:nvSpPr>
        <p:spPr>
          <a:xfrm rot="660000">
            <a:off x="17916343" y="8604563"/>
            <a:ext cx="177118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2450" b="1" spc="55" dirty="0">
                <a:solidFill>
                  <a:srgbClr val="FFFFFF"/>
                </a:solidFill>
                <a:latin typeface="Gill Sans MT"/>
                <a:cs typeface="Gill Sans MT"/>
              </a:rPr>
              <a:t>Fine-</a:t>
            </a:r>
            <a:r>
              <a:rPr sz="2450" b="1" spc="50" dirty="0">
                <a:solidFill>
                  <a:srgbClr val="FFFFFF"/>
                </a:solidFill>
                <a:latin typeface="Gill Sans MT"/>
                <a:cs typeface="Gill Sans MT"/>
              </a:rPr>
              <a:t>tuning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 rot="660000">
            <a:off x="17568312" y="8956768"/>
            <a:ext cx="232323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90"/>
              </a:lnSpc>
            </a:pPr>
            <a:r>
              <a:rPr sz="3675" b="1" spc="179" baseline="2267" dirty="0">
                <a:solidFill>
                  <a:srgbClr val="FFFFFF"/>
                </a:solidFill>
                <a:latin typeface="Gill Sans MT"/>
                <a:cs typeface="Gill Sans MT"/>
              </a:rPr>
              <a:t>usually</a:t>
            </a:r>
            <a:r>
              <a:rPr sz="3675" b="1" spc="-104" baseline="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85" dirty="0">
                <a:solidFill>
                  <a:srgbClr val="FFFFFF"/>
                </a:solidFill>
                <a:latin typeface="Gill Sans MT"/>
                <a:cs typeface="Gill Sans MT"/>
              </a:rPr>
              <a:t>requires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1" name="object 71"/>
          <p:cNvSpPr txBox="1"/>
          <p:nvPr/>
        </p:nvSpPr>
        <p:spPr>
          <a:xfrm rot="660000">
            <a:off x="17603641" y="9307042"/>
            <a:ext cx="210889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0"/>
              </a:lnSpc>
            </a:pPr>
            <a:r>
              <a:rPr sz="3675" b="1" spc="-427" baseline="2267" dirty="0">
                <a:solidFill>
                  <a:srgbClr val="FFFFFF"/>
                </a:solidFill>
                <a:latin typeface="Gill Sans MT"/>
                <a:cs typeface="Gill Sans MT"/>
              </a:rPr>
              <a:t>more</a:t>
            </a:r>
            <a:r>
              <a:rPr sz="3675" b="1" spc="-127" baseline="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89" baseline="1133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r>
              <a:rPr sz="3675" b="1" spc="-127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Gill Sans MT"/>
                <a:cs typeface="Gill Sans MT"/>
              </a:rPr>
              <a:t>than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2" name="object 72"/>
          <p:cNvSpPr txBox="1"/>
          <p:nvPr/>
        </p:nvSpPr>
        <p:spPr>
          <a:xfrm rot="660000">
            <a:off x="18081730" y="9655055"/>
            <a:ext cx="101026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5"/>
              </a:lnSpc>
            </a:pPr>
            <a:r>
              <a:rPr sz="2450" b="1" spc="-114" dirty="0">
                <a:solidFill>
                  <a:srgbClr val="FFFFFF"/>
                </a:solidFill>
                <a:latin typeface="Gill Sans MT"/>
                <a:cs typeface="Gill Sans MT"/>
              </a:rPr>
              <a:t>feature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73" name="object 73"/>
          <p:cNvSpPr txBox="1"/>
          <p:nvPr/>
        </p:nvSpPr>
        <p:spPr>
          <a:xfrm rot="660000">
            <a:off x="17815484" y="10006872"/>
            <a:ext cx="139849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2450" b="1" spc="-125" dirty="0">
                <a:solidFill>
                  <a:srgbClr val="FFFFFF"/>
                </a:solidFill>
                <a:latin typeface="Gill Sans MT"/>
                <a:cs typeface="Gill Sans MT"/>
              </a:rPr>
              <a:t>extraction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4374" y="1989468"/>
            <a:ext cx="18574385" cy="8176259"/>
            <a:chOff x="764374" y="1989468"/>
            <a:chExt cx="18574385" cy="8176259"/>
          </a:xfrm>
        </p:grpSpPr>
        <p:sp>
          <p:nvSpPr>
            <p:cNvPr id="3" name="object 3"/>
            <p:cNvSpPr/>
            <p:nvPr/>
          </p:nvSpPr>
          <p:spPr>
            <a:xfrm>
              <a:off x="764362" y="1989473"/>
              <a:ext cx="18574385" cy="1036955"/>
            </a:xfrm>
            <a:custGeom>
              <a:avLst/>
              <a:gdLst/>
              <a:ahLst/>
              <a:cxnLst/>
              <a:rect l="l" t="t" r="r" b="b"/>
              <a:pathLst>
                <a:path w="18574385" h="1036955">
                  <a:moveTo>
                    <a:pt x="18574144" y="0"/>
                  </a:moveTo>
                  <a:lnTo>
                    <a:pt x="12423077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1036866"/>
                  </a:lnTo>
                  <a:lnTo>
                    <a:pt x="3504882" y="1036866"/>
                  </a:lnTo>
                  <a:lnTo>
                    <a:pt x="7935671" y="1036866"/>
                  </a:lnTo>
                  <a:lnTo>
                    <a:pt x="12423077" y="1036866"/>
                  </a:lnTo>
                  <a:lnTo>
                    <a:pt x="18574144" y="1036866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4362" y="3026339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44" y="0"/>
                  </a:moveTo>
                  <a:lnTo>
                    <a:pt x="12423077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00"/>
                  </a:lnTo>
                  <a:lnTo>
                    <a:pt x="3504882" y="2379700"/>
                  </a:lnTo>
                  <a:lnTo>
                    <a:pt x="7935671" y="2379700"/>
                  </a:lnTo>
                  <a:lnTo>
                    <a:pt x="12423077" y="2379700"/>
                  </a:lnTo>
                  <a:lnTo>
                    <a:pt x="18574144" y="2379700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5406040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44" y="0"/>
                  </a:moveTo>
                  <a:lnTo>
                    <a:pt x="12423077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13"/>
                  </a:lnTo>
                  <a:lnTo>
                    <a:pt x="3504882" y="2379713"/>
                  </a:lnTo>
                  <a:lnTo>
                    <a:pt x="7935671" y="2379713"/>
                  </a:lnTo>
                  <a:lnTo>
                    <a:pt x="12423077" y="2379713"/>
                  </a:lnTo>
                  <a:lnTo>
                    <a:pt x="18574144" y="2379713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7785754"/>
              <a:ext cx="18574385" cy="2379980"/>
            </a:xfrm>
            <a:custGeom>
              <a:avLst/>
              <a:gdLst/>
              <a:ahLst/>
              <a:cxnLst/>
              <a:rect l="l" t="t" r="r" b="b"/>
              <a:pathLst>
                <a:path w="18574385" h="2379979">
                  <a:moveTo>
                    <a:pt x="18574144" y="0"/>
                  </a:moveTo>
                  <a:lnTo>
                    <a:pt x="12423077" y="0"/>
                  </a:lnTo>
                  <a:lnTo>
                    <a:pt x="7935671" y="0"/>
                  </a:lnTo>
                  <a:lnTo>
                    <a:pt x="3504882" y="0"/>
                  </a:lnTo>
                  <a:lnTo>
                    <a:pt x="0" y="0"/>
                  </a:lnTo>
                  <a:lnTo>
                    <a:pt x="0" y="2379713"/>
                  </a:lnTo>
                  <a:lnTo>
                    <a:pt x="3504882" y="2379713"/>
                  </a:lnTo>
                  <a:lnTo>
                    <a:pt x="7935671" y="2379713"/>
                  </a:lnTo>
                  <a:lnTo>
                    <a:pt x="12423077" y="2379713"/>
                  </a:lnTo>
                  <a:lnTo>
                    <a:pt x="18574144" y="2379713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983195" y="2214394"/>
            <a:ext cx="10674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35" dirty="0">
                <a:latin typeface="Century Gothic"/>
                <a:cs typeface="Century Gothic"/>
              </a:rPr>
              <a:t>Type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41667" y="2214394"/>
            <a:ext cx="24860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0" dirty="0">
                <a:latin typeface="Century Gothic"/>
                <a:cs typeface="Century Gothic"/>
              </a:rPr>
              <a:t>Description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05676" y="2214394"/>
            <a:ext cx="30765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5" dirty="0">
                <a:latin typeface="Century Gothic"/>
                <a:cs typeface="Century Gothic"/>
              </a:rPr>
              <a:t> </a:t>
            </a:r>
            <a:r>
              <a:rPr sz="3450" b="1" spc="-65" dirty="0">
                <a:latin typeface="Century Gothic"/>
                <a:cs typeface="Century Gothic"/>
              </a:rPr>
              <a:t>happens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939514" y="2214394"/>
            <a:ext cx="26473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70" dirty="0">
                <a:latin typeface="Century Gothic"/>
                <a:cs typeface="Century Gothic"/>
              </a:rPr>
              <a:t>When</a:t>
            </a:r>
            <a:r>
              <a:rPr sz="3450" b="1" spc="-245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25" dirty="0">
                <a:latin typeface="Century Gothic"/>
                <a:cs typeface="Century Gothic"/>
              </a:rPr>
              <a:t>use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0652" y="4000092"/>
            <a:ext cx="32924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25" dirty="0">
                <a:latin typeface="Calibri"/>
                <a:cs typeface="Calibri"/>
              </a:rPr>
              <a:t>Original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70" dirty="0">
                <a:latin typeface="Calibri"/>
                <a:cs typeface="Calibri"/>
              </a:rPr>
              <a:t>model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95" dirty="0">
                <a:latin typeface="Calibri"/>
                <a:cs typeface="Calibri"/>
              </a:rPr>
              <a:t>(“As</a:t>
            </a:r>
            <a:r>
              <a:rPr sz="2450" dirty="0">
                <a:latin typeface="Calibri"/>
                <a:cs typeface="Calibri"/>
              </a:rPr>
              <a:t> </a:t>
            </a:r>
            <a:r>
              <a:rPr sz="2450" spc="-20" dirty="0">
                <a:latin typeface="Calibri"/>
                <a:cs typeface="Calibri"/>
              </a:rPr>
              <a:t>is”)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73709" y="3680364"/>
            <a:ext cx="422211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7200"/>
              </a:lnSpc>
              <a:spcBef>
                <a:spcPts val="95"/>
              </a:spcBef>
            </a:pPr>
            <a:r>
              <a:rPr sz="2050" spc="110" dirty="0">
                <a:latin typeface="Calibri"/>
                <a:cs typeface="Calibri"/>
              </a:rPr>
              <a:t>Take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pretrained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as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it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is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and </a:t>
            </a:r>
            <a:r>
              <a:rPr sz="2050" spc="125" dirty="0">
                <a:latin typeface="Calibri"/>
                <a:cs typeface="Calibri"/>
              </a:rPr>
              <a:t>apply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it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your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task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without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85" dirty="0">
                <a:latin typeface="Calibri"/>
                <a:cs typeface="Calibri"/>
              </a:rPr>
              <a:t>any </a:t>
            </a:r>
            <a:r>
              <a:rPr sz="2050" spc="130" dirty="0">
                <a:latin typeface="Calibri"/>
                <a:cs typeface="Calibri"/>
              </a:rPr>
              <a:t>changes.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6406" y="3847897"/>
            <a:ext cx="329501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14400" marR="5080" indent="-902335">
              <a:lnSpc>
                <a:spcPct val="107200"/>
              </a:lnSpc>
              <a:spcBef>
                <a:spcPts val="95"/>
              </a:spcBef>
            </a:pPr>
            <a:r>
              <a:rPr sz="2050" spc="165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85" dirty="0">
                <a:latin typeface="Calibri"/>
                <a:cs typeface="Calibri"/>
              </a:rPr>
              <a:t>original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remains unchanged</a:t>
            </a:r>
            <a:r>
              <a:rPr sz="2050" spc="-10" dirty="0"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405205" y="3847897"/>
            <a:ext cx="5715635" cy="69596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050" spc="100" dirty="0">
                <a:latin typeface="Calibri"/>
                <a:cs typeface="Calibri"/>
              </a:rPr>
              <a:t>Helpful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65" dirty="0">
                <a:latin typeface="Calibri"/>
                <a:cs typeface="Calibri"/>
              </a:rPr>
              <a:t>if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you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have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b="1" spc="-50" dirty="0">
                <a:latin typeface="Century Gothic"/>
                <a:cs typeface="Century Gothic"/>
              </a:rPr>
              <a:t>exact</a:t>
            </a:r>
            <a:r>
              <a:rPr sz="2050" b="1" spc="-135" dirty="0">
                <a:latin typeface="Century Gothic"/>
                <a:cs typeface="Century Gothic"/>
              </a:rPr>
              <a:t> </a:t>
            </a:r>
            <a:r>
              <a:rPr sz="2050" b="1" spc="-70" dirty="0">
                <a:latin typeface="Century Gothic"/>
                <a:cs typeface="Century Gothic"/>
              </a:rPr>
              <a:t>same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dirty="0">
                <a:latin typeface="Century Gothic"/>
                <a:cs typeface="Century Gothic"/>
              </a:rPr>
              <a:t>kind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spc="95" dirty="0">
                <a:latin typeface="Century Gothic"/>
                <a:cs typeface="Century Gothic"/>
              </a:rPr>
              <a:t>of</a:t>
            </a:r>
            <a:r>
              <a:rPr sz="2050" b="1" spc="-135" dirty="0">
                <a:latin typeface="Century Gothic"/>
                <a:cs typeface="Century Gothic"/>
              </a:rPr>
              <a:t> </a:t>
            </a:r>
            <a:r>
              <a:rPr sz="2050" b="1" spc="-20" dirty="0">
                <a:latin typeface="Century Gothic"/>
                <a:cs typeface="Century Gothic"/>
              </a:rPr>
              <a:t>data</a:t>
            </a:r>
            <a:endParaRPr sz="205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85" dirty="0">
                <a:latin typeface="Calibri"/>
                <a:cs typeface="Calibri"/>
              </a:rPr>
              <a:t>original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was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trained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45" dirty="0">
                <a:latin typeface="Calibri"/>
                <a:cs typeface="Calibri"/>
              </a:rPr>
              <a:t>on.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5198" y="6379802"/>
            <a:ext cx="26835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25" dirty="0">
                <a:latin typeface="Calibri"/>
                <a:cs typeface="Calibri"/>
              </a:rPr>
              <a:t>Feature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140" dirty="0">
                <a:latin typeface="Calibri"/>
                <a:cs typeface="Calibri"/>
              </a:rPr>
              <a:t>extraction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83133" y="5892540"/>
            <a:ext cx="4203065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9055" algn="just">
              <a:lnSpc>
                <a:spcPct val="107200"/>
              </a:lnSpc>
              <a:spcBef>
                <a:spcPts val="95"/>
              </a:spcBef>
            </a:pPr>
            <a:r>
              <a:rPr sz="2050" spc="110" dirty="0">
                <a:latin typeface="Calibri"/>
                <a:cs typeface="Calibri"/>
              </a:rPr>
              <a:t>Take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underlying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patterns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75" dirty="0">
                <a:latin typeface="Calibri"/>
                <a:cs typeface="Calibri"/>
              </a:rPr>
              <a:t>(also </a:t>
            </a:r>
            <a:r>
              <a:rPr sz="2050" spc="114" dirty="0">
                <a:latin typeface="Calibri"/>
                <a:cs typeface="Calibri"/>
              </a:rPr>
              <a:t>called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weights)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pretrained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model has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learned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and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adjust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90" dirty="0">
                <a:latin typeface="Calibri"/>
                <a:cs typeface="Calibri"/>
              </a:rPr>
              <a:t>its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5" dirty="0">
                <a:latin typeface="Calibri"/>
                <a:cs typeface="Calibri"/>
              </a:rPr>
              <a:t>outputs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80" dirty="0">
                <a:latin typeface="Calibri"/>
                <a:cs typeface="Calibri"/>
              </a:rPr>
              <a:t>be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more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suited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your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95" dirty="0">
                <a:latin typeface="Calibri"/>
                <a:cs typeface="Calibri"/>
              </a:rPr>
              <a:t>problem.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88431" y="6081016"/>
            <a:ext cx="39109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55" dirty="0">
                <a:latin typeface="Century Gothic"/>
                <a:cs typeface="Century Gothic"/>
              </a:rPr>
              <a:t>Most</a:t>
            </a:r>
            <a:r>
              <a:rPr sz="2050" b="1" spc="-125" dirty="0">
                <a:latin typeface="Century Gothic"/>
                <a:cs typeface="Century Gothic"/>
              </a:rPr>
              <a:t> </a:t>
            </a:r>
            <a:r>
              <a:rPr sz="2050" b="1" spc="95" dirty="0">
                <a:latin typeface="Century Gothic"/>
                <a:cs typeface="Century Gothic"/>
              </a:rPr>
              <a:t>of</a:t>
            </a:r>
            <a:r>
              <a:rPr sz="2050" b="1" spc="-125" dirty="0">
                <a:latin typeface="Century Gothic"/>
                <a:cs typeface="Century Gothic"/>
              </a:rPr>
              <a:t> </a:t>
            </a:r>
            <a:r>
              <a:rPr sz="2050" b="1" spc="60" dirty="0">
                <a:latin typeface="Century Gothic"/>
                <a:cs typeface="Century Gothic"/>
              </a:rPr>
              <a:t>the</a:t>
            </a:r>
            <a:r>
              <a:rPr sz="2050" b="1" spc="-120" dirty="0">
                <a:latin typeface="Century Gothic"/>
                <a:cs typeface="Century Gothic"/>
              </a:rPr>
              <a:t> </a:t>
            </a:r>
            <a:r>
              <a:rPr sz="2050" b="1" spc="-25" dirty="0">
                <a:latin typeface="Century Gothic"/>
                <a:cs typeface="Century Gothic"/>
              </a:rPr>
              <a:t>layers</a:t>
            </a:r>
            <a:r>
              <a:rPr sz="2050" b="1" spc="-105" dirty="0">
                <a:latin typeface="Century Gothic"/>
                <a:cs typeface="Century Gothic"/>
              </a:rPr>
              <a:t> </a:t>
            </a:r>
            <a:r>
              <a:rPr sz="2050" dirty="0">
                <a:latin typeface="Calibri"/>
                <a:cs typeface="Calibri"/>
              </a:rPr>
              <a:t>in</a:t>
            </a:r>
            <a:r>
              <a:rPr sz="2050" spc="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75" dirty="0">
                <a:latin typeface="Calibri"/>
                <a:cs typeface="Calibri"/>
              </a:rPr>
              <a:t>original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731633" y="6751153"/>
            <a:ext cx="442468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75" dirty="0">
                <a:latin typeface="Calibri"/>
                <a:cs typeface="Calibri"/>
              </a:rPr>
              <a:t>(only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60" dirty="0">
                <a:latin typeface="Calibri"/>
                <a:cs typeface="Calibri"/>
              </a:rPr>
              <a:t>top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dirty="0">
                <a:latin typeface="Calibri"/>
                <a:cs typeface="Calibri"/>
              </a:rPr>
              <a:t>1-3 </a:t>
            </a:r>
            <a:r>
              <a:rPr sz="2050" spc="90" dirty="0">
                <a:latin typeface="Calibri"/>
                <a:cs typeface="Calibri"/>
              </a:rPr>
              <a:t>layers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200" dirty="0">
                <a:latin typeface="Calibri"/>
                <a:cs typeface="Calibri"/>
              </a:rPr>
              <a:t>get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updated).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526532" y="5913482"/>
            <a:ext cx="54730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00" dirty="0">
                <a:latin typeface="Calibri"/>
                <a:cs typeface="Calibri"/>
              </a:rPr>
              <a:t>Helpful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65" dirty="0">
                <a:latin typeface="Calibri"/>
                <a:cs typeface="Calibri"/>
              </a:rPr>
              <a:t>if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you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have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-20" dirty="0">
                <a:latin typeface="Calibri"/>
                <a:cs typeface="Calibri"/>
              </a:rPr>
              <a:t> </a:t>
            </a:r>
            <a:r>
              <a:rPr sz="2050" b="1" spc="-20" dirty="0">
                <a:latin typeface="Century Gothic"/>
                <a:cs typeface="Century Gothic"/>
              </a:rPr>
              <a:t>small</a:t>
            </a:r>
            <a:r>
              <a:rPr sz="2050" b="1" spc="-125" dirty="0">
                <a:latin typeface="Century Gothic"/>
                <a:cs typeface="Century Gothic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amount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spc="95" dirty="0">
                <a:latin typeface="Century Gothic"/>
                <a:cs typeface="Century Gothic"/>
              </a:rPr>
              <a:t>of</a:t>
            </a:r>
            <a:r>
              <a:rPr sz="2050" b="1" spc="-125" dirty="0">
                <a:latin typeface="Century Gothic"/>
                <a:cs typeface="Century Gothic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custom</a:t>
            </a:r>
            <a:endParaRPr sz="205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24296" y="6248550"/>
            <a:ext cx="1017968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4587240" algn="l"/>
                <a:tab pos="4935855" algn="l"/>
              </a:tabLst>
            </a:pPr>
            <a:r>
              <a:rPr sz="3075" spc="209" baseline="-35230" dirty="0">
                <a:latin typeface="Calibri"/>
                <a:cs typeface="Calibri"/>
              </a:rPr>
              <a:t>model</a:t>
            </a:r>
            <a:r>
              <a:rPr sz="3075" spc="15" baseline="-35230" dirty="0">
                <a:latin typeface="Calibri"/>
                <a:cs typeface="Calibri"/>
              </a:rPr>
              <a:t> </a:t>
            </a:r>
            <a:r>
              <a:rPr sz="3075" b="1" spc="-60" baseline="-35230" dirty="0">
                <a:latin typeface="Century Gothic"/>
                <a:cs typeface="Century Gothic"/>
              </a:rPr>
              <a:t>remain</a:t>
            </a:r>
            <a:r>
              <a:rPr sz="3075" b="1" spc="-179" baseline="-35230" dirty="0">
                <a:latin typeface="Century Gothic"/>
                <a:cs typeface="Century Gothic"/>
              </a:rPr>
              <a:t> </a:t>
            </a:r>
            <a:r>
              <a:rPr sz="3075" b="1" spc="82" baseline="-35230" dirty="0">
                <a:latin typeface="Century Gothic"/>
                <a:cs typeface="Century Gothic"/>
              </a:rPr>
              <a:t>frozen</a:t>
            </a:r>
            <a:r>
              <a:rPr sz="3075" b="1" spc="-150" baseline="-35230" dirty="0">
                <a:latin typeface="Century Gothic"/>
                <a:cs typeface="Century Gothic"/>
              </a:rPr>
              <a:t> </a:t>
            </a:r>
            <a:r>
              <a:rPr sz="3075" spc="172" baseline="-35230" dirty="0">
                <a:latin typeface="Calibri"/>
                <a:cs typeface="Calibri"/>
              </a:rPr>
              <a:t>during</a:t>
            </a:r>
            <a:r>
              <a:rPr sz="3075" spc="15" baseline="-35230" dirty="0">
                <a:latin typeface="Calibri"/>
                <a:cs typeface="Calibri"/>
              </a:rPr>
              <a:t> </a:t>
            </a:r>
            <a:r>
              <a:rPr sz="3075" spc="120" baseline="-35230" dirty="0">
                <a:latin typeface="Calibri"/>
                <a:cs typeface="Calibri"/>
              </a:rPr>
              <a:t>training</a:t>
            </a:r>
            <a:r>
              <a:rPr sz="3075" baseline="-35230" dirty="0">
                <a:latin typeface="Calibri"/>
                <a:cs typeface="Calibri"/>
              </a:rPr>
              <a:t>	</a:t>
            </a:r>
            <a:r>
              <a:rPr sz="3075" spc="120" baseline="-71815" dirty="0">
                <a:latin typeface="Calibri"/>
                <a:cs typeface="Calibri"/>
              </a:rPr>
              <a:t>tr</a:t>
            </a:r>
            <a:r>
              <a:rPr sz="3075" baseline="-71815" dirty="0">
                <a:latin typeface="Calibri"/>
                <a:cs typeface="Calibri"/>
              </a:rPr>
              <a:t>	</a:t>
            </a:r>
            <a:r>
              <a:rPr sz="2050" b="1" spc="-60" dirty="0">
                <a:latin typeface="Century Gothic"/>
                <a:cs typeface="Century Gothic"/>
              </a:rPr>
              <a:t>data</a:t>
            </a:r>
            <a:r>
              <a:rPr sz="2050" b="1" spc="-135" dirty="0">
                <a:latin typeface="Century Gothic"/>
                <a:cs typeface="Century Gothic"/>
              </a:rPr>
              <a:t> </a:t>
            </a:r>
            <a:r>
              <a:rPr sz="2050" spc="60" dirty="0">
                <a:latin typeface="Calibri"/>
                <a:cs typeface="Calibri"/>
              </a:rPr>
              <a:t>(similar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5" dirty="0">
                <a:latin typeface="Calibri"/>
                <a:cs typeface="Calibri"/>
              </a:rPr>
              <a:t>what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85" dirty="0">
                <a:latin typeface="Calibri"/>
                <a:cs typeface="Calibri"/>
              </a:rPr>
              <a:t>original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was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500228" y="6583618"/>
            <a:ext cx="572706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10" dirty="0">
                <a:latin typeface="Calibri"/>
                <a:cs typeface="Calibri"/>
              </a:rPr>
              <a:t>ained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on)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and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want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utilise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pretrained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model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395383" y="6918686"/>
            <a:ext cx="573532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10" dirty="0">
                <a:latin typeface="Calibri"/>
                <a:cs typeface="Calibri"/>
              </a:rPr>
              <a:t> </a:t>
            </a:r>
            <a:r>
              <a:rPr sz="2050" spc="200" dirty="0">
                <a:latin typeface="Calibri"/>
                <a:cs typeface="Calibri"/>
              </a:rPr>
              <a:t>get</a:t>
            </a:r>
            <a:r>
              <a:rPr sz="2050" spc="10" dirty="0">
                <a:latin typeface="Calibri"/>
                <a:cs typeface="Calibri"/>
              </a:rPr>
              <a:t> </a:t>
            </a:r>
            <a:r>
              <a:rPr sz="2050" b="1" spc="75" dirty="0">
                <a:latin typeface="Century Gothic"/>
                <a:cs typeface="Century Gothic"/>
              </a:rPr>
              <a:t>better</a:t>
            </a:r>
            <a:r>
              <a:rPr sz="2050" b="1" spc="-120" dirty="0">
                <a:latin typeface="Century Gothic"/>
                <a:cs typeface="Century Gothic"/>
              </a:rPr>
              <a:t> </a:t>
            </a:r>
            <a:r>
              <a:rPr sz="2050" b="1" spc="80" dirty="0">
                <a:latin typeface="Century Gothic"/>
                <a:cs typeface="Century Gothic"/>
              </a:rPr>
              <a:t>results</a:t>
            </a:r>
            <a:r>
              <a:rPr sz="2050" b="1" spc="-120" dirty="0">
                <a:latin typeface="Century Gothic"/>
                <a:cs typeface="Century Gothic"/>
              </a:rPr>
              <a:t> </a:t>
            </a:r>
            <a:r>
              <a:rPr sz="2050" b="1" spc="-35" dirty="0">
                <a:latin typeface="Century Gothic"/>
                <a:cs typeface="Century Gothic"/>
              </a:rPr>
              <a:t>on</a:t>
            </a:r>
            <a:r>
              <a:rPr sz="2050" b="1" spc="-120" dirty="0">
                <a:latin typeface="Century Gothic"/>
                <a:cs typeface="Century Gothic"/>
              </a:rPr>
              <a:t> </a:t>
            </a:r>
            <a:r>
              <a:rPr sz="2050" b="1" dirty="0">
                <a:latin typeface="Century Gothic"/>
                <a:cs typeface="Century Gothic"/>
              </a:rPr>
              <a:t>your</a:t>
            </a:r>
            <a:r>
              <a:rPr sz="2050" b="1" spc="-114" dirty="0">
                <a:latin typeface="Century Gothic"/>
                <a:cs typeface="Century Gothic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specific</a:t>
            </a:r>
            <a:r>
              <a:rPr sz="2050" b="1" spc="-120" dirty="0">
                <a:latin typeface="Century Gothic"/>
                <a:cs typeface="Century Gothic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problem</a:t>
            </a:r>
            <a:r>
              <a:rPr sz="2050" spc="-10" dirty="0">
                <a:latin typeface="Calibri"/>
                <a:cs typeface="Calibri"/>
              </a:rPr>
              <a:t>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83926" y="8759513"/>
            <a:ext cx="166623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25" dirty="0">
                <a:latin typeface="Calibri"/>
                <a:cs typeface="Calibri"/>
              </a:rPr>
              <a:t>Fine-</a:t>
            </a:r>
            <a:r>
              <a:rPr sz="2450" spc="135" dirty="0">
                <a:latin typeface="Calibri"/>
                <a:cs typeface="Calibri"/>
              </a:rPr>
              <a:t>tuning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19650" y="8439784"/>
            <a:ext cx="413004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200"/>
              </a:lnSpc>
              <a:spcBef>
                <a:spcPts val="95"/>
              </a:spcBef>
            </a:pPr>
            <a:r>
              <a:rPr sz="2050" spc="110" dirty="0">
                <a:latin typeface="Calibri"/>
                <a:cs typeface="Calibri"/>
              </a:rPr>
              <a:t>Take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weights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of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pretrained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and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adjust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90" dirty="0">
                <a:latin typeface="Calibri"/>
                <a:cs typeface="Calibri"/>
              </a:rPr>
              <a:t>(fine-</a:t>
            </a:r>
            <a:r>
              <a:rPr sz="2050" spc="105" dirty="0">
                <a:latin typeface="Calibri"/>
                <a:cs typeface="Calibri"/>
              </a:rPr>
              <a:t>tune)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them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your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own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95" dirty="0">
                <a:latin typeface="Calibri"/>
                <a:cs typeface="Calibri"/>
              </a:rPr>
              <a:t>problem.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63435" y="8439784"/>
            <a:ext cx="4161154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7200"/>
              </a:lnSpc>
              <a:spcBef>
                <a:spcPts val="95"/>
              </a:spcBef>
            </a:pPr>
            <a:r>
              <a:rPr sz="2050" b="1" spc="-20" dirty="0">
                <a:latin typeface="Century Gothic"/>
                <a:cs typeface="Century Gothic"/>
              </a:rPr>
              <a:t>Some,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spc="-95" dirty="0">
                <a:latin typeface="Century Gothic"/>
                <a:cs typeface="Century Gothic"/>
              </a:rPr>
              <a:t>many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spc="65" dirty="0">
                <a:latin typeface="Century Gothic"/>
                <a:cs typeface="Century Gothic"/>
              </a:rPr>
              <a:t>or</a:t>
            </a:r>
            <a:r>
              <a:rPr sz="2050" b="1" spc="-130" dirty="0">
                <a:latin typeface="Century Gothic"/>
                <a:cs typeface="Century Gothic"/>
              </a:rPr>
              <a:t> </a:t>
            </a:r>
            <a:r>
              <a:rPr sz="2050" b="1" spc="-50" dirty="0">
                <a:latin typeface="Century Gothic"/>
                <a:cs typeface="Century Gothic"/>
              </a:rPr>
              <a:t>all</a:t>
            </a:r>
            <a:r>
              <a:rPr sz="2050" b="1" spc="-110" dirty="0">
                <a:latin typeface="Century Gothic"/>
                <a:cs typeface="Century Gothic"/>
              </a:rPr>
              <a:t> </a:t>
            </a:r>
            <a:r>
              <a:rPr sz="2050" spc="140" dirty="0">
                <a:latin typeface="Calibri"/>
                <a:cs typeface="Calibri"/>
              </a:rPr>
              <a:t>of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90" dirty="0">
                <a:latin typeface="Calibri"/>
                <a:cs typeface="Calibri"/>
              </a:rPr>
              <a:t>layers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-25" dirty="0">
                <a:latin typeface="Calibri"/>
                <a:cs typeface="Calibri"/>
              </a:rPr>
              <a:t>in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pretrained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b="1" spc="-65" dirty="0">
                <a:latin typeface="Century Gothic"/>
                <a:cs typeface="Century Gothic"/>
              </a:rPr>
              <a:t>are</a:t>
            </a:r>
            <a:r>
              <a:rPr sz="2050" b="1" spc="-135" dirty="0">
                <a:latin typeface="Century Gothic"/>
                <a:cs typeface="Century Gothic"/>
              </a:rPr>
              <a:t> </a:t>
            </a:r>
            <a:r>
              <a:rPr sz="2050" b="1" spc="-20" dirty="0">
                <a:latin typeface="Century Gothic"/>
                <a:cs typeface="Century Gothic"/>
              </a:rPr>
              <a:t>updated </a:t>
            </a:r>
            <a:r>
              <a:rPr sz="2050" spc="114" dirty="0">
                <a:latin typeface="Calibri"/>
                <a:cs typeface="Calibri"/>
              </a:rPr>
              <a:t>during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70" dirty="0">
                <a:latin typeface="Calibri"/>
                <a:cs typeface="Calibri"/>
              </a:rPr>
              <a:t>training.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221441" y="8272250"/>
            <a:ext cx="6083300" cy="1365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200"/>
              </a:lnSpc>
              <a:spcBef>
                <a:spcPts val="95"/>
              </a:spcBef>
            </a:pPr>
            <a:r>
              <a:rPr sz="2050" spc="100" dirty="0">
                <a:latin typeface="Calibri"/>
                <a:cs typeface="Calibri"/>
              </a:rPr>
              <a:t>Helpful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spc="65" dirty="0">
                <a:latin typeface="Calibri"/>
                <a:cs typeface="Calibri"/>
              </a:rPr>
              <a:t>if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you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have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15" dirty="0">
                <a:latin typeface="Calibri"/>
                <a:cs typeface="Calibri"/>
              </a:rPr>
              <a:t> </a:t>
            </a:r>
            <a:r>
              <a:rPr sz="2050" b="1" spc="-45" dirty="0">
                <a:latin typeface="Century Gothic"/>
                <a:cs typeface="Century Gothic"/>
              </a:rPr>
              <a:t>large</a:t>
            </a:r>
            <a:r>
              <a:rPr sz="2050" b="1" spc="-114" dirty="0">
                <a:latin typeface="Century Gothic"/>
                <a:cs typeface="Century Gothic"/>
              </a:rPr>
              <a:t> </a:t>
            </a:r>
            <a:r>
              <a:rPr sz="2050" b="1" spc="-10" dirty="0">
                <a:latin typeface="Century Gothic"/>
                <a:cs typeface="Century Gothic"/>
              </a:rPr>
              <a:t>amount</a:t>
            </a:r>
            <a:r>
              <a:rPr sz="2050" b="1" spc="-114" dirty="0">
                <a:latin typeface="Century Gothic"/>
                <a:cs typeface="Century Gothic"/>
              </a:rPr>
              <a:t> </a:t>
            </a:r>
            <a:r>
              <a:rPr sz="2050" b="1" spc="95" dirty="0">
                <a:latin typeface="Century Gothic"/>
                <a:cs typeface="Century Gothic"/>
              </a:rPr>
              <a:t>of</a:t>
            </a:r>
            <a:r>
              <a:rPr sz="2050" b="1" spc="-114" dirty="0">
                <a:latin typeface="Century Gothic"/>
                <a:cs typeface="Century Gothic"/>
              </a:rPr>
              <a:t> </a:t>
            </a:r>
            <a:r>
              <a:rPr sz="2050" b="1" dirty="0">
                <a:latin typeface="Century Gothic"/>
                <a:cs typeface="Century Gothic"/>
              </a:rPr>
              <a:t>custom</a:t>
            </a:r>
            <a:r>
              <a:rPr sz="2050" b="1" spc="-114" dirty="0">
                <a:latin typeface="Century Gothic"/>
                <a:cs typeface="Century Gothic"/>
              </a:rPr>
              <a:t> </a:t>
            </a:r>
            <a:r>
              <a:rPr sz="2050" b="1" spc="-25" dirty="0">
                <a:latin typeface="Century Gothic"/>
                <a:cs typeface="Century Gothic"/>
              </a:rPr>
              <a:t>data </a:t>
            </a:r>
            <a:r>
              <a:rPr sz="2050" spc="135" dirty="0">
                <a:latin typeface="Calibri"/>
                <a:cs typeface="Calibri"/>
              </a:rPr>
              <a:t>and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want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60" dirty="0">
                <a:latin typeface="Calibri"/>
                <a:cs typeface="Calibri"/>
              </a:rPr>
              <a:t>utilise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pretrained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and</a:t>
            </a:r>
            <a:r>
              <a:rPr sz="2050" spc="509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improve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90" dirty="0">
                <a:latin typeface="Calibri"/>
                <a:cs typeface="Calibri"/>
              </a:rPr>
              <a:t>its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underlying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patterns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your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specific </a:t>
            </a:r>
            <a:r>
              <a:rPr sz="2050" spc="95" dirty="0">
                <a:latin typeface="Calibri"/>
                <a:cs typeface="Calibri"/>
              </a:rPr>
              <a:t>problem.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12436" rIns="0" bIns="0" rtlCol="0">
            <a:spAutoFit/>
          </a:bodyPr>
          <a:lstStyle/>
          <a:p>
            <a:pPr marL="3449320">
              <a:lnSpc>
                <a:spcPct val="100000"/>
              </a:lnSpc>
              <a:spcBef>
                <a:spcPts val="110"/>
              </a:spcBef>
            </a:pPr>
            <a:r>
              <a:rPr sz="8400" spc="560" dirty="0"/>
              <a:t>Kinds</a:t>
            </a:r>
            <a:r>
              <a:rPr sz="8400" spc="-445" dirty="0"/>
              <a:t> </a:t>
            </a:r>
            <a:r>
              <a:rPr sz="8400" spc="590" dirty="0"/>
              <a:t>of</a:t>
            </a:r>
            <a:r>
              <a:rPr sz="8400" spc="-440" dirty="0"/>
              <a:t> </a:t>
            </a:r>
            <a:r>
              <a:rPr sz="8400" spc="80" dirty="0"/>
              <a:t>T</a:t>
            </a:r>
            <a:r>
              <a:rPr sz="8400" spc="345" dirty="0"/>
              <a:t>r</a:t>
            </a:r>
            <a:r>
              <a:rPr sz="8400" spc="450" dirty="0"/>
              <a:t>an</a:t>
            </a:r>
            <a:r>
              <a:rPr sz="8400" spc="420" dirty="0"/>
              <a:t>s</a:t>
            </a:r>
            <a:r>
              <a:rPr sz="8400" spc="370" dirty="0"/>
              <a:t>f</a:t>
            </a:r>
            <a:r>
              <a:rPr sz="8400" spc="450" dirty="0"/>
              <a:t>e</a:t>
            </a:r>
            <a:r>
              <a:rPr sz="8400" spc="600" dirty="0"/>
              <a:t>r</a:t>
            </a:r>
            <a:r>
              <a:rPr sz="8400" spc="-440" dirty="0"/>
              <a:t> </a:t>
            </a:r>
            <a:r>
              <a:rPr sz="8400" spc="434" dirty="0"/>
              <a:t>Learning</a:t>
            </a:r>
            <a:endParaRPr sz="8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9698" rIns="0" bIns="0" rtlCol="0">
            <a:spAutoFit/>
          </a:bodyPr>
          <a:lstStyle/>
          <a:p>
            <a:pPr marL="1821180">
              <a:lnSpc>
                <a:spcPct val="100000"/>
              </a:lnSpc>
              <a:spcBef>
                <a:spcPts val="130"/>
              </a:spcBef>
            </a:pPr>
            <a:r>
              <a:rPr sz="9450" spc="520" dirty="0"/>
              <a:t>EfficientNet</a:t>
            </a:r>
            <a:r>
              <a:rPr sz="9450" spc="-470" dirty="0"/>
              <a:t> </a:t>
            </a:r>
            <a:r>
              <a:rPr sz="9450" spc="475" dirty="0"/>
              <a:t>feature</a:t>
            </a:r>
            <a:r>
              <a:rPr sz="9450" spc="-465" dirty="0"/>
              <a:t> </a:t>
            </a:r>
            <a:r>
              <a:rPr sz="9450" spc="565" dirty="0"/>
              <a:t>extractor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7136728" y="3862349"/>
            <a:ext cx="4883150" cy="84264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Stays</a:t>
            </a:r>
            <a:r>
              <a:rPr sz="2450" spc="-1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4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75"/>
              </a:spcBef>
            </a:pPr>
            <a:r>
              <a:rPr sz="2450" spc="155" dirty="0">
                <a:solidFill>
                  <a:srgbClr val="FF644E"/>
                </a:solidFill>
                <a:latin typeface="Calibri"/>
                <a:cs typeface="Calibri"/>
              </a:rPr>
              <a:t>(frozen,</a:t>
            </a:r>
            <a:r>
              <a:rPr sz="2450" spc="-2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170" dirty="0">
                <a:solidFill>
                  <a:srgbClr val="FF644E"/>
                </a:solidFill>
                <a:latin typeface="Calibri"/>
                <a:cs typeface="Calibri"/>
              </a:rPr>
              <a:t>pretrained</a:t>
            </a:r>
            <a:r>
              <a:rPr sz="24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644E"/>
                </a:solidFill>
                <a:latin typeface="Calibri"/>
                <a:cs typeface="Calibri"/>
              </a:rPr>
              <a:t>on</a:t>
            </a:r>
            <a:r>
              <a:rPr sz="24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644E"/>
                </a:solidFill>
                <a:latin typeface="Calibri"/>
                <a:cs typeface="Calibri"/>
              </a:rPr>
              <a:t>ImageNet)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12339" y="5463470"/>
            <a:ext cx="681355" cy="1570990"/>
          </a:xfrm>
          <a:custGeom>
            <a:avLst/>
            <a:gdLst/>
            <a:ahLst/>
            <a:cxnLst/>
            <a:rect l="l" t="t" r="r" b="b"/>
            <a:pathLst>
              <a:path w="681355" h="1570990">
                <a:moveTo>
                  <a:pt x="681105" y="0"/>
                </a:moveTo>
                <a:lnTo>
                  <a:pt x="0" y="0"/>
                </a:lnTo>
                <a:lnTo>
                  <a:pt x="0" y="1570632"/>
                </a:lnTo>
                <a:lnTo>
                  <a:pt x="681105" y="1570632"/>
                </a:lnTo>
                <a:lnTo>
                  <a:pt x="681105" y="0"/>
                </a:lnTo>
                <a:close/>
              </a:path>
            </a:pathLst>
          </a:custGeom>
          <a:solidFill>
            <a:srgbClr val="EF5F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67497" y="6154581"/>
            <a:ext cx="375285" cy="188595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300" spc="-5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300090" y="3600929"/>
            <a:ext cx="3505835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0"/>
              </a:spcBef>
            </a:pPr>
            <a:r>
              <a:rPr sz="2450" spc="254" dirty="0">
                <a:solidFill>
                  <a:srgbClr val="61D836"/>
                </a:solidFill>
                <a:latin typeface="Calibri"/>
                <a:cs typeface="Calibri"/>
              </a:rPr>
              <a:t>Changes</a:t>
            </a:r>
            <a:endParaRPr sz="2450">
              <a:latin typeface="Calibri"/>
              <a:cs typeface="Calibri"/>
            </a:endParaRPr>
          </a:p>
          <a:p>
            <a:pPr marL="12700" marR="5080" algn="ctr">
              <a:lnSpc>
                <a:spcPct val="109400"/>
              </a:lnSpc>
            </a:pPr>
            <a:r>
              <a:rPr sz="2450" spc="204" dirty="0">
                <a:solidFill>
                  <a:srgbClr val="61D836"/>
                </a:solidFill>
                <a:latin typeface="Calibri"/>
                <a:cs typeface="Calibri"/>
              </a:rPr>
              <a:t>(same</a:t>
            </a:r>
            <a:r>
              <a:rPr sz="24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61D836"/>
                </a:solidFill>
                <a:latin typeface="Calibri"/>
                <a:cs typeface="Calibri"/>
              </a:rPr>
              <a:t>shape</a:t>
            </a:r>
            <a:r>
              <a:rPr sz="2450" spc="-2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61D836"/>
                </a:solidFill>
                <a:latin typeface="Calibri"/>
                <a:cs typeface="Calibri"/>
              </a:rPr>
              <a:t>as</a:t>
            </a:r>
            <a:r>
              <a:rPr sz="24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61D836"/>
                </a:solidFill>
                <a:latin typeface="Calibri"/>
                <a:cs typeface="Calibri"/>
              </a:rPr>
              <a:t>number </a:t>
            </a:r>
            <a:r>
              <a:rPr sz="2450" spc="200" dirty="0">
                <a:solidFill>
                  <a:srgbClr val="61D836"/>
                </a:solidFill>
                <a:latin typeface="Calibri"/>
                <a:cs typeface="Calibri"/>
              </a:rPr>
              <a:t>of</a:t>
            </a:r>
            <a:r>
              <a:rPr sz="24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450" spc="175" dirty="0">
                <a:solidFill>
                  <a:srgbClr val="61D836"/>
                </a:solidFill>
                <a:latin typeface="Calibri"/>
                <a:cs typeface="Calibri"/>
              </a:rPr>
              <a:t>classes)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3222" y="7097612"/>
            <a:ext cx="1570632" cy="11779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3222" y="5671100"/>
            <a:ext cx="1570632" cy="1177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3222" y="4250723"/>
            <a:ext cx="1570632" cy="117183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4656" y="3099370"/>
            <a:ext cx="290004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75640">
              <a:lnSpc>
                <a:spcPct val="109400"/>
              </a:lnSpc>
              <a:spcBef>
                <a:spcPts val="95"/>
              </a:spcBef>
            </a:pP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(Pizza,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Steak,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Sushi)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559446" y="6212894"/>
            <a:ext cx="454025" cy="100965"/>
            <a:chOff x="2559446" y="6212894"/>
            <a:chExt cx="454025" cy="100965"/>
          </a:xfrm>
        </p:grpSpPr>
        <p:sp>
          <p:nvSpPr>
            <p:cNvPr id="12" name="object 12"/>
            <p:cNvSpPr/>
            <p:nvPr/>
          </p:nvSpPr>
          <p:spPr>
            <a:xfrm>
              <a:off x="2559446" y="626315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12689" y="621289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128801" y="4824984"/>
            <a:ext cx="12898755" cy="2876550"/>
            <a:chOff x="3128801" y="4824984"/>
            <a:chExt cx="12898755" cy="287655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2410" y="4993545"/>
              <a:ext cx="12311373" cy="253922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154978" y="4851161"/>
              <a:ext cx="12846685" cy="2824480"/>
            </a:xfrm>
            <a:custGeom>
              <a:avLst/>
              <a:gdLst/>
              <a:ahLst/>
              <a:cxnLst/>
              <a:rect l="l" t="t" r="r" b="b"/>
              <a:pathLst>
                <a:path w="12846685" h="2824479">
                  <a:moveTo>
                    <a:pt x="763465" y="0"/>
                  </a:moveTo>
                  <a:lnTo>
                    <a:pt x="12082773" y="0"/>
                  </a:lnTo>
                  <a:lnTo>
                    <a:pt x="12154194" y="51"/>
                  </a:lnTo>
                  <a:lnTo>
                    <a:pt x="12219346" y="410"/>
                  </a:lnTo>
                  <a:lnTo>
                    <a:pt x="12278598" y="1385"/>
                  </a:lnTo>
                  <a:lnTo>
                    <a:pt x="12332318" y="3284"/>
                  </a:lnTo>
                  <a:lnTo>
                    <a:pt x="12380875" y="6415"/>
                  </a:lnTo>
                  <a:lnTo>
                    <a:pt x="12424639" y="11085"/>
                  </a:lnTo>
                  <a:lnTo>
                    <a:pt x="12463977" y="17603"/>
                  </a:lnTo>
                  <a:lnTo>
                    <a:pt x="12530854" y="37413"/>
                  </a:lnTo>
                  <a:lnTo>
                    <a:pt x="12577961" y="57558"/>
                  </a:lnTo>
                  <a:lnTo>
                    <a:pt x="12622177" y="82516"/>
                  </a:lnTo>
                  <a:lnTo>
                    <a:pt x="12663182" y="111966"/>
                  </a:lnTo>
                  <a:lnTo>
                    <a:pt x="12700655" y="145588"/>
                  </a:lnTo>
                  <a:lnTo>
                    <a:pt x="12734276" y="183061"/>
                  </a:lnTo>
                  <a:lnTo>
                    <a:pt x="12763724" y="224065"/>
                  </a:lnTo>
                  <a:lnTo>
                    <a:pt x="12788681" y="268281"/>
                  </a:lnTo>
                  <a:lnTo>
                    <a:pt x="12808824" y="315388"/>
                  </a:lnTo>
                  <a:lnTo>
                    <a:pt x="12828634" y="382262"/>
                  </a:lnTo>
                  <a:lnTo>
                    <a:pt x="12835151" y="421599"/>
                  </a:lnTo>
                  <a:lnTo>
                    <a:pt x="12839822" y="465362"/>
                  </a:lnTo>
                  <a:lnTo>
                    <a:pt x="12842952" y="513919"/>
                  </a:lnTo>
                  <a:lnTo>
                    <a:pt x="12844851" y="567639"/>
                  </a:lnTo>
                  <a:lnTo>
                    <a:pt x="12845826" y="626890"/>
                  </a:lnTo>
                  <a:lnTo>
                    <a:pt x="12846185" y="692043"/>
                  </a:lnTo>
                  <a:lnTo>
                    <a:pt x="12846237" y="763465"/>
                  </a:lnTo>
                  <a:lnTo>
                    <a:pt x="12846237" y="2060522"/>
                  </a:lnTo>
                  <a:lnTo>
                    <a:pt x="12846185" y="2131944"/>
                  </a:lnTo>
                  <a:lnTo>
                    <a:pt x="12845826" y="2197096"/>
                  </a:lnTo>
                  <a:lnTo>
                    <a:pt x="12844851" y="2256348"/>
                  </a:lnTo>
                  <a:lnTo>
                    <a:pt x="12842952" y="2310068"/>
                  </a:lnTo>
                  <a:lnTo>
                    <a:pt x="12839822" y="2358625"/>
                  </a:lnTo>
                  <a:lnTo>
                    <a:pt x="12835151" y="2402388"/>
                  </a:lnTo>
                  <a:lnTo>
                    <a:pt x="12828634" y="2441725"/>
                  </a:lnTo>
                  <a:lnTo>
                    <a:pt x="12808824" y="2508599"/>
                  </a:lnTo>
                  <a:lnTo>
                    <a:pt x="12788681" y="2555706"/>
                  </a:lnTo>
                  <a:lnTo>
                    <a:pt x="12763724" y="2599921"/>
                  </a:lnTo>
                  <a:lnTo>
                    <a:pt x="12734276" y="2640926"/>
                  </a:lnTo>
                  <a:lnTo>
                    <a:pt x="12700655" y="2678399"/>
                  </a:lnTo>
                  <a:lnTo>
                    <a:pt x="12663182" y="2712021"/>
                  </a:lnTo>
                  <a:lnTo>
                    <a:pt x="12622177" y="2741471"/>
                  </a:lnTo>
                  <a:lnTo>
                    <a:pt x="12577961" y="2766429"/>
                  </a:lnTo>
                  <a:lnTo>
                    <a:pt x="12530854" y="2786574"/>
                  </a:lnTo>
                  <a:lnTo>
                    <a:pt x="12463977" y="2806384"/>
                  </a:lnTo>
                  <a:lnTo>
                    <a:pt x="12424639" y="2812902"/>
                  </a:lnTo>
                  <a:lnTo>
                    <a:pt x="12380875" y="2817572"/>
                  </a:lnTo>
                  <a:lnTo>
                    <a:pt x="12332318" y="2820702"/>
                  </a:lnTo>
                  <a:lnTo>
                    <a:pt x="12278598" y="2822601"/>
                  </a:lnTo>
                  <a:lnTo>
                    <a:pt x="12219346" y="2823576"/>
                  </a:lnTo>
                  <a:lnTo>
                    <a:pt x="12154194" y="2823935"/>
                  </a:lnTo>
                  <a:lnTo>
                    <a:pt x="12082773" y="2823987"/>
                  </a:lnTo>
                  <a:lnTo>
                    <a:pt x="763465" y="2823987"/>
                  </a:lnTo>
                  <a:lnTo>
                    <a:pt x="692043" y="2823935"/>
                  </a:lnTo>
                  <a:lnTo>
                    <a:pt x="626890" y="2823576"/>
                  </a:lnTo>
                  <a:lnTo>
                    <a:pt x="567639" y="2822601"/>
                  </a:lnTo>
                  <a:lnTo>
                    <a:pt x="513919" y="2820702"/>
                  </a:lnTo>
                  <a:lnTo>
                    <a:pt x="465362" y="2817572"/>
                  </a:lnTo>
                  <a:lnTo>
                    <a:pt x="421599" y="2812902"/>
                  </a:lnTo>
                  <a:lnTo>
                    <a:pt x="382262" y="2806384"/>
                  </a:lnTo>
                  <a:lnTo>
                    <a:pt x="315388" y="2786574"/>
                  </a:lnTo>
                  <a:lnTo>
                    <a:pt x="268281" y="2766429"/>
                  </a:lnTo>
                  <a:lnTo>
                    <a:pt x="224065" y="2741471"/>
                  </a:lnTo>
                  <a:lnTo>
                    <a:pt x="183061" y="2712021"/>
                  </a:lnTo>
                  <a:lnTo>
                    <a:pt x="145588" y="2678399"/>
                  </a:lnTo>
                  <a:lnTo>
                    <a:pt x="111966" y="2640926"/>
                  </a:lnTo>
                  <a:lnTo>
                    <a:pt x="82516" y="2599921"/>
                  </a:lnTo>
                  <a:lnTo>
                    <a:pt x="57558" y="2555706"/>
                  </a:lnTo>
                  <a:lnTo>
                    <a:pt x="37413" y="2508599"/>
                  </a:lnTo>
                  <a:lnTo>
                    <a:pt x="17603" y="2441725"/>
                  </a:lnTo>
                  <a:lnTo>
                    <a:pt x="11085" y="2402388"/>
                  </a:lnTo>
                  <a:lnTo>
                    <a:pt x="6415" y="2358625"/>
                  </a:lnTo>
                  <a:lnTo>
                    <a:pt x="3284" y="2310068"/>
                  </a:lnTo>
                  <a:lnTo>
                    <a:pt x="1385" y="2256348"/>
                  </a:lnTo>
                  <a:lnTo>
                    <a:pt x="410" y="2197096"/>
                  </a:lnTo>
                  <a:lnTo>
                    <a:pt x="51" y="2131944"/>
                  </a:lnTo>
                  <a:lnTo>
                    <a:pt x="0" y="2060522"/>
                  </a:lnTo>
                  <a:lnTo>
                    <a:pt x="0" y="763465"/>
                  </a:lnTo>
                  <a:lnTo>
                    <a:pt x="51" y="692043"/>
                  </a:lnTo>
                  <a:lnTo>
                    <a:pt x="410" y="626890"/>
                  </a:lnTo>
                  <a:lnTo>
                    <a:pt x="1385" y="567639"/>
                  </a:lnTo>
                  <a:lnTo>
                    <a:pt x="3284" y="513919"/>
                  </a:lnTo>
                  <a:lnTo>
                    <a:pt x="6415" y="465362"/>
                  </a:lnTo>
                  <a:lnTo>
                    <a:pt x="11085" y="421599"/>
                  </a:lnTo>
                  <a:lnTo>
                    <a:pt x="17603" y="382262"/>
                  </a:lnTo>
                  <a:lnTo>
                    <a:pt x="37413" y="315388"/>
                  </a:lnTo>
                  <a:lnTo>
                    <a:pt x="57558" y="268281"/>
                  </a:lnTo>
                  <a:lnTo>
                    <a:pt x="82516" y="224065"/>
                  </a:lnTo>
                  <a:lnTo>
                    <a:pt x="111966" y="183061"/>
                  </a:lnTo>
                  <a:lnTo>
                    <a:pt x="145588" y="145588"/>
                  </a:lnTo>
                  <a:lnTo>
                    <a:pt x="183061" y="111966"/>
                  </a:lnTo>
                  <a:lnTo>
                    <a:pt x="224065" y="82516"/>
                  </a:lnTo>
                  <a:lnTo>
                    <a:pt x="268281" y="57558"/>
                  </a:lnTo>
                  <a:lnTo>
                    <a:pt x="315388" y="37413"/>
                  </a:lnTo>
                  <a:lnTo>
                    <a:pt x="382262" y="17603"/>
                  </a:lnTo>
                  <a:lnTo>
                    <a:pt x="421599" y="11085"/>
                  </a:lnTo>
                  <a:lnTo>
                    <a:pt x="465362" y="6415"/>
                  </a:lnTo>
                  <a:lnTo>
                    <a:pt x="513919" y="3284"/>
                  </a:lnTo>
                  <a:lnTo>
                    <a:pt x="567639" y="1385"/>
                  </a:lnTo>
                  <a:lnTo>
                    <a:pt x="626890" y="410"/>
                  </a:lnTo>
                  <a:lnTo>
                    <a:pt x="692043" y="51"/>
                  </a:lnTo>
                  <a:lnTo>
                    <a:pt x="763465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 rot="21300000">
            <a:off x="14719597" y="8333568"/>
            <a:ext cx="3068586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Linear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classifier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layer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 rot="21300000">
            <a:off x="14736531" y="8740464"/>
            <a:ext cx="310648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0"/>
              </a:lnSpc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torch.nn.Linear</a:t>
            </a: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450">
              <a:latin typeface="Gill Sans MT"/>
              <a:cs typeface="Gill Sans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702516" y="7187815"/>
            <a:ext cx="347345" cy="1006475"/>
            <a:chOff x="16702516" y="7187815"/>
            <a:chExt cx="347345" cy="1006475"/>
          </a:xfrm>
        </p:grpSpPr>
        <p:sp>
          <p:nvSpPr>
            <p:cNvPr id="20" name="object 20"/>
            <p:cNvSpPr/>
            <p:nvPr/>
          </p:nvSpPr>
          <p:spPr>
            <a:xfrm>
              <a:off x="16712987" y="7277846"/>
              <a:ext cx="287020" cy="906144"/>
            </a:xfrm>
            <a:custGeom>
              <a:avLst/>
              <a:gdLst/>
              <a:ahLst/>
              <a:cxnLst/>
              <a:rect l="l" t="t" r="r" b="b"/>
              <a:pathLst>
                <a:path w="287019" h="906145">
                  <a:moveTo>
                    <a:pt x="0" y="905899"/>
                  </a:moveTo>
                  <a:lnTo>
                    <a:pt x="27128" y="863040"/>
                  </a:lnTo>
                  <a:lnTo>
                    <a:pt x="52917" y="819707"/>
                  </a:lnTo>
                  <a:lnTo>
                    <a:pt x="77366" y="775899"/>
                  </a:lnTo>
                  <a:lnTo>
                    <a:pt x="100475" y="731617"/>
                  </a:lnTo>
                  <a:lnTo>
                    <a:pt x="122244" y="686861"/>
                  </a:lnTo>
                  <a:lnTo>
                    <a:pt x="142674" y="641631"/>
                  </a:lnTo>
                  <a:lnTo>
                    <a:pt x="161764" y="595926"/>
                  </a:lnTo>
                  <a:lnTo>
                    <a:pt x="179514" y="549746"/>
                  </a:lnTo>
                  <a:lnTo>
                    <a:pt x="195925" y="503093"/>
                  </a:lnTo>
                  <a:lnTo>
                    <a:pt x="210995" y="455965"/>
                  </a:lnTo>
                  <a:lnTo>
                    <a:pt x="224726" y="408362"/>
                  </a:lnTo>
                  <a:lnTo>
                    <a:pt x="237118" y="360286"/>
                  </a:lnTo>
                  <a:lnTo>
                    <a:pt x="248169" y="311735"/>
                  </a:lnTo>
                  <a:lnTo>
                    <a:pt x="257881" y="262710"/>
                  </a:lnTo>
                  <a:lnTo>
                    <a:pt x="266253" y="213210"/>
                  </a:lnTo>
                  <a:lnTo>
                    <a:pt x="273285" y="163236"/>
                  </a:lnTo>
                  <a:lnTo>
                    <a:pt x="278977" y="112788"/>
                  </a:lnTo>
                  <a:lnTo>
                    <a:pt x="283330" y="61865"/>
                  </a:lnTo>
                  <a:lnTo>
                    <a:pt x="286343" y="10468"/>
                  </a:lnTo>
                  <a:lnTo>
                    <a:pt x="28655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949074" y="7187815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2281" y="0"/>
                  </a:moveTo>
                  <a:lnTo>
                    <a:pt x="0" y="99485"/>
                  </a:lnTo>
                  <a:lnTo>
                    <a:pt x="100499" y="101513"/>
                  </a:lnTo>
                  <a:lnTo>
                    <a:pt x="522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6142985" y="6212894"/>
            <a:ext cx="454025" cy="100965"/>
            <a:chOff x="16142985" y="6212894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16142985" y="626315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496230" y="621289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417575" y="4913066"/>
            <a:ext cx="565427" cy="56542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04368" y="5022939"/>
            <a:ext cx="371785" cy="371785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04368" y="7102242"/>
            <a:ext cx="371785" cy="37178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417575" y="7021710"/>
            <a:ext cx="565427" cy="5654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417575" y="5967388"/>
            <a:ext cx="565427" cy="56542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204368" y="6077261"/>
            <a:ext cx="371785" cy="37178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17509038" y="6212894"/>
            <a:ext cx="552450" cy="100965"/>
            <a:chOff x="17509038" y="6212894"/>
            <a:chExt cx="552450" cy="100965"/>
          </a:xfrm>
        </p:grpSpPr>
        <p:sp>
          <p:nvSpPr>
            <p:cNvPr id="32" name="object 32"/>
            <p:cNvSpPr/>
            <p:nvPr/>
          </p:nvSpPr>
          <p:spPr>
            <a:xfrm>
              <a:off x="17509038" y="6263155"/>
              <a:ext cx="462280" cy="0"/>
            </a:xfrm>
            <a:custGeom>
              <a:avLst/>
              <a:gdLst/>
              <a:ahLst/>
              <a:cxnLst/>
              <a:rect l="l" t="t" r="r" b="b"/>
              <a:pathLst>
                <a:path w="462280">
                  <a:moveTo>
                    <a:pt x="0" y="0"/>
                  </a:moveTo>
                  <a:lnTo>
                    <a:pt x="451567" y="0"/>
                  </a:lnTo>
                  <a:lnTo>
                    <a:pt x="4620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960605" y="621289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7550145" y="5643330"/>
            <a:ext cx="459740" cy="459740"/>
            <a:chOff x="17550145" y="5643330"/>
            <a:chExt cx="459740" cy="459740"/>
          </a:xfrm>
        </p:grpSpPr>
        <p:sp>
          <p:nvSpPr>
            <p:cNvPr id="35" name="object 35"/>
            <p:cNvSpPr/>
            <p:nvPr/>
          </p:nvSpPr>
          <p:spPr>
            <a:xfrm>
              <a:off x="17560616" y="5707004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385250"/>
                  </a:moveTo>
                  <a:lnTo>
                    <a:pt x="377846" y="7404"/>
                  </a:lnTo>
                  <a:lnTo>
                    <a:pt x="38525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02920" y="564333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25" y="0"/>
                  </a:moveTo>
                  <a:lnTo>
                    <a:pt x="0" y="35539"/>
                  </a:lnTo>
                  <a:lnTo>
                    <a:pt x="71086" y="106617"/>
                  </a:lnTo>
                  <a:lnTo>
                    <a:pt x="1066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17556440" y="6412506"/>
            <a:ext cx="459740" cy="459740"/>
            <a:chOff x="17556440" y="6412506"/>
            <a:chExt cx="459740" cy="459740"/>
          </a:xfrm>
        </p:grpSpPr>
        <p:sp>
          <p:nvSpPr>
            <p:cNvPr id="38" name="object 38"/>
            <p:cNvSpPr/>
            <p:nvPr/>
          </p:nvSpPr>
          <p:spPr>
            <a:xfrm>
              <a:off x="17566910" y="6422977"/>
              <a:ext cx="385445" cy="385445"/>
            </a:xfrm>
            <a:custGeom>
              <a:avLst/>
              <a:gdLst/>
              <a:ahLst/>
              <a:cxnLst/>
              <a:rect l="l" t="t" r="r" b="b"/>
              <a:pathLst>
                <a:path w="385444" h="385445">
                  <a:moveTo>
                    <a:pt x="0" y="0"/>
                  </a:moveTo>
                  <a:lnTo>
                    <a:pt x="377846" y="377846"/>
                  </a:lnTo>
                  <a:lnTo>
                    <a:pt x="385250" y="385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909214" y="676528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25" y="106617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218457" y="7666939"/>
            <a:ext cx="12090400" cy="136334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10"/>
              </a:spcBef>
            </a:pP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EfficientNetB0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architecture.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https://ai.googleblog.com/2019/05/efficientnet-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improving-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accuracy-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and.html</a:t>
            </a:r>
            <a:endParaRPr sz="1800">
              <a:latin typeface="Calibri"/>
              <a:cs typeface="Calibri"/>
            </a:endParaRPr>
          </a:p>
          <a:p>
            <a:pPr marL="2738120" marR="2671445" indent="-635" algn="ctr">
              <a:lnSpc>
                <a:spcPct val="110900"/>
              </a:lnSpc>
              <a:spcBef>
                <a:spcPts val="935"/>
              </a:spcBef>
            </a:pPr>
            <a:r>
              <a:rPr sz="2450" b="1" spc="-25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24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Backbone (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</a:t>
            </a:r>
            <a:r>
              <a:rPr sz="3675" b="1" spc="-15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675" baseline="1133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275" y="219493"/>
            <a:ext cx="16238219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20" dirty="0"/>
              <a:t>EfficientNet</a:t>
            </a:r>
            <a:r>
              <a:rPr sz="9450" spc="-470" dirty="0"/>
              <a:t> </a:t>
            </a:r>
            <a:r>
              <a:rPr sz="9450" spc="475" dirty="0"/>
              <a:t>feature</a:t>
            </a:r>
            <a:r>
              <a:rPr sz="9450" spc="-465" dirty="0"/>
              <a:t> </a:t>
            </a:r>
            <a:r>
              <a:rPr sz="9450" spc="565" dirty="0"/>
              <a:t>extractor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2187742" y="1865649"/>
            <a:ext cx="9714230" cy="10426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3300" b="1" spc="-1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Gill Sans MT"/>
                <a:cs typeface="Gill Sans MT"/>
              </a:rPr>
              <a:t>Backbone</a:t>
            </a:r>
            <a:endParaRPr sz="33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torchvision.models.efficientnet_b0(prertained=True</a:t>
            </a:r>
            <a:r>
              <a:rPr sz="3675" b="1" spc="-15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675" baseline="1133">
              <a:latin typeface="Gill Sans MT"/>
              <a:cs typeface="Gill Sans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63897" y="2676402"/>
            <a:ext cx="12117070" cy="7508240"/>
            <a:chOff x="1363897" y="2676402"/>
            <a:chExt cx="12117070" cy="75082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897" y="2676402"/>
              <a:ext cx="11360910" cy="7507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351554" y="2859257"/>
              <a:ext cx="1118870" cy="785495"/>
            </a:xfrm>
            <a:custGeom>
              <a:avLst/>
              <a:gdLst/>
              <a:ahLst/>
              <a:cxnLst/>
              <a:rect l="l" t="t" r="r" b="b"/>
              <a:pathLst>
                <a:path w="1118869" h="785495">
                  <a:moveTo>
                    <a:pt x="1118778" y="0"/>
                  </a:moveTo>
                  <a:lnTo>
                    <a:pt x="8570" y="779131"/>
                  </a:lnTo>
                  <a:lnTo>
                    <a:pt x="0" y="78514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77846" y="3597247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53401" y="0"/>
                  </a:moveTo>
                  <a:lnTo>
                    <a:pt x="0" y="98883"/>
                  </a:lnTo>
                  <a:lnTo>
                    <a:pt x="111148" y="82281"/>
                  </a:lnTo>
                  <a:lnTo>
                    <a:pt x="534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66873" y="3668298"/>
              <a:ext cx="10240010" cy="3625850"/>
            </a:xfrm>
            <a:custGeom>
              <a:avLst/>
              <a:gdLst/>
              <a:ahLst/>
              <a:cxnLst/>
              <a:rect l="l" t="t" r="r" b="b"/>
              <a:pathLst>
                <a:path w="10240010" h="3625850">
                  <a:moveTo>
                    <a:pt x="224266" y="0"/>
                  </a:moveTo>
                  <a:lnTo>
                    <a:pt x="10015663" y="0"/>
                  </a:lnTo>
                  <a:lnTo>
                    <a:pt x="10060291" y="171"/>
                  </a:lnTo>
                  <a:lnTo>
                    <a:pt x="10124868" y="4636"/>
                  </a:lnTo>
                  <a:lnTo>
                    <a:pt x="10174110" y="24239"/>
                  </a:lnTo>
                  <a:lnTo>
                    <a:pt x="10215690" y="65818"/>
                  </a:lnTo>
                  <a:lnTo>
                    <a:pt x="10235293" y="115061"/>
                  </a:lnTo>
                  <a:lnTo>
                    <a:pt x="10239758" y="179638"/>
                  </a:lnTo>
                  <a:lnTo>
                    <a:pt x="10239930" y="224266"/>
                  </a:lnTo>
                  <a:lnTo>
                    <a:pt x="10239930" y="3401078"/>
                  </a:lnTo>
                  <a:lnTo>
                    <a:pt x="10239758" y="3445706"/>
                  </a:lnTo>
                  <a:lnTo>
                    <a:pt x="10235293" y="3510283"/>
                  </a:lnTo>
                  <a:lnTo>
                    <a:pt x="10215690" y="3559526"/>
                  </a:lnTo>
                  <a:lnTo>
                    <a:pt x="10174110" y="3601105"/>
                  </a:lnTo>
                  <a:lnTo>
                    <a:pt x="10124868" y="3620708"/>
                  </a:lnTo>
                  <a:lnTo>
                    <a:pt x="10060291" y="3625173"/>
                  </a:lnTo>
                  <a:lnTo>
                    <a:pt x="10015663" y="3625345"/>
                  </a:lnTo>
                  <a:lnTo>
                    <a:pt x="224266" y="3625345"/>
                  </a:lnTo>
                  <a:lnTo>
                    <a:pt x="179638" y="3625173"/>
                  </a:lnTo>
                  <a:lnTo>
                    <a:pt x="115061" y="3620708"/>
                  </a:lnTo>
                  <a:lnTo>
                    <a:pt x="65818" y="3601105"/>
                  </a:lnTo>
                  <a:lnTo>
                    <a:pt x="24239" y="3559526"/>
                  </a:lnTo>
                  <a:lnTo>
                    <a:pt x="4636" y="3510283"/>
                  </a:lnTo>
                  <a:lnTo>
                    <a:pt x="171" y="3445706"/>
                  </a:lnTo>
                  <a:lnTo>
                    <a:pt x="0" y="3401078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66873" y="8051459"/>
              <a:ext cx="5560060" cy="320675"/>
            </a:xfrm>
            <a:custGeom>
              <a:avLst/>
              <a:gdLst/>
              <a:ahLst/>
              <a:cxnLst/>
              <a:rect l="l" t="t" r="r" b="b"/>
              <a:pathLst>
                <a:path w="5560059" h="320675">
                  <a:moveTo>
                    <a:pt x="224266" y="0"/>
                  </a:moveTo>
                  <a:lnTo>
                    <a:pt x="5335605" y="0"/>
                  </a:lnTo>
                  <a:lnTo>
                    <a:pt x="5379143" y="144"/>
                  </a:lnTo>
                  <a:lnTo>
                    <a:pt x="5442143" y="3888"/>
                  </a:lnTo>
                  <a:lnTo>
                    <a:pt x="5492476" y="23276"/>
                  </a:lnTo>
                  <a:lnTo>
                    <a:pt x="5536595" y="67394"/>
                  </a:lnTo>
                  <a:lnTo>
                    <a:pt x="5554808" y="109676"/>
                  </a:lnTo>
                  <a:lnTo>
                    <a:pt x="5559871" y="160119"/>
                  </a:lnTo>
                  <a:lnTo>
                    <a:pt x="5559336" y="176292"/>
                  </a:lnTo>
                  <a:lnTo>
                    <a:pt x="5550652" y="224380"/>
                  </a:lnTo>
                  <a:lnTo>
                    <a:pt x="5516936" y="277304"/>
                  </a:lnTo>
                  <a:lnTo>
                    <a:pt x="5464012" y="311021"/>
                  </a:lnTo>
                  <a:lnTo>
                    <a:pt x="5414255" y="319086"/>
                  </a:lnTo>
                  <a:lnTo>
                    <a:pt x="5335605" y="320239"/>
                  </a:lnTo>
                  <a:lnTo>
                    <a:pt x="224266" y="320239"/>
                  </a:lnTo>
                  <a:lnTo>
                    <a:pt x="180727" y="320095"/>
                  </a:lnTo>
                  <a:lnTo>
                    <a:pt x="117727" y="316350"/>
                  </a:lnTo>
                  <a:lnTo>
                    <a:pt x="67394" y="296963"/>
                  </a:lnTo>
                  <a:lnTo>
                    <a:pt x="23276" y="252844"/>
                  </a:lnTo>
                  <a:lnTo>
                    <a:pt x="5062" y="210562"/>
                  </a:lnTo>
                  <a:lnTo>
                    <a:pt x="0" y="160119"/>
                  </a:lnTo>
                  <a:lnTo>
                    <a:pt x="535" y="143946"/>
                  </a:lnTo>
                  <a:lnTo>
                    <a:pt x="9218" y="95858"/>
                  </a:lnTo>
                  <a:lnTo>
                    <a:pt x="42934" y="42934"/>
                  </a:lnTo>
                  <a:lnTo>
                    <a:pt x="95858" y="9218"/>
                  </a:lnTo>
                  <a:lnTo>
                    <a:pt x="145616" y="1152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66873" y="8371706"/>
              <a:ext cx="7827645" cy="1115060"/>
            </a:xfrm>
            <a:custGeom>
              <a:avLst/>
              <a:gdLst/>
              <a:ahLst/>
              <a:cxnLst/>
              <a:rect l="l" t="t" r="r" b="b"/>
              <a:pathLst>
                <a:path w="7827645" h="1115059">
                  <a:moveTo>
                    <a:pt x="315728" y="0"/>
                  </a:moveTo>
                  <a:lnTo>
                    <a:pt x="7511614" y="0"/>
                  </a:lnTo>
                  <a:lnTo>
                    <a:pt x="7574442" y="241"/>
                  </a:lnTo>
                  <a:lnTo>
                    <a:pt x="7625110" y="1934"/>
                  </a:lnTo>
                  <a:lnTo>
                    <a:pt x="7665355" y="6527"/>
                  </a:lnTo>
                  <a:lnTo>
                    <a:pt x="7734680" y="34124"/>
                  </a:lnTo>
                  <a:lnTo>
                    <a:pt x="7767134" y="60207"/>
                  </a:lnTo>
                  <a:lnTo>
                    <a:pt x="7793217" y="92661"/>
                  </a:lnTo>
                  <a:lnTo>
                    <a:pt x="7811869" y="130427"/>
                  </a:lnTo>
                  <a:lnTo>
                    <a:pt x="7825407" y="202231"/>
                  </a:lnTo>
                  <a:lnTo>
                    <a:pt x="7827100" y="252899"/>
                  </a:lnTo>
                  <a:lnTo>
                    <a:pt x="7827341" y="315728"/>
                  </a:lnTo>
                  <a:lnTo>
                    <a:pt x="7827341" y="798840"/>
                  </a:lnTo>
                  <a:lnTo>
                    <a:pt x="7827100" y="861668"/>
                  </a:lnTo>
                  <a:lnTo>
                    <a:pt x="7825407" y="912336"/>
                  </a:lnTo>
                  <a:lnTo>
                    <a:pt x="7820814" y="952581"/>
                  </a:lnTo>
                  <a:lnTo>
                    <a:pt x="7793217" y="1021906"/>
                  </a:lnTo>
                  <a:lnTo>
                    <a:pt x="7767134" y="1054361"/>
                  </a:lnTo>
                  <a:lnTo>
                    <a:pt x="7734680" y="1080443"/>
                  </a:lnTo>
                  <a:lnTo>
                    <a:pt x="7696914" y="1099096"/>
                  </a:lnTo>
                  <a:lnTo>
                    <a:pt x="7625110" y="1112634"/>
                  </a:lnTo>
                  <a:lnTo>
                    <a:pt x="7574442" y="1114326"/>
                  </a:lnTo>
                  <a:lnTo>
                    <a:pt x="7511614" y="1114568"/>
                  </a:lnTo>
                  <a:lnTo>
                    <a:pt x="315728" y="1114568"/>
                  </a:lnTo>
                  <a:lnTo>
                    <a:pt x="252899" y="1114326"/>
                  </a:lnTo>
                  <a:lnTo>
                    <a:pt x="202231" y="1112634"/>
                  </a:lnTo>
                  <a:lnTo>
                    <a:pt x="161986" y="1108041"/>
                  </a:lnTo>
                  <a:lnTo>
                    <a:pt x="92661" y="1080443"/>
                  </a:lnTo>
                  <a:lnTo>
                    <a:pt x="60207" y="1054361"/>
                  </a:lnTo>
                  <a:lnTo>
                    <a:pt x="34124" y="1021906"/>
                  </a:lnTo>
                  <a:lnTo>
                    <a:pt x="15472" y="984140"/>
                  </a:lnTo>
                  <a:lnTo>
                    <a:pt x="1934" y="912336"/>
                  </a:lnTo>
                  <a:lnTo>
                    <a:pt x="241" y="861668"/>
                  </a:lnTo>
                  <a:lnTo>
                    <a:pt x="0" y="798840"/>
                  </a:lnTo>
                  <a:lnTo>
                    <a:pt x="0" y="315728"/>
                  </a:lnTo>
                  <a:lnTo>
                    <a:pt x="241" y="252899"/>
                  </a:lnTo>
                  <a:lnTo>
                    <a:pt x="1934" y="202231"/>
                  </a:lnTo>
                  <a:lnTo>
                    <a:pt x="6527" y="161986"/>
                  </a:lnTo>
                  <a:lnTo>
                    <a:pt x="34124" y="92661"/>
                  </a:lnTo>
                  <a:lnTo>
                    <a:pt x="60207" y="60207"/>
                  </a:lnTo>
                  <a:lnTo>
                    <a:pt x="92661" y="34124"/>
                  </a:lnTo>
                  <a:lnTo>
                    <a:pt x="130427" y="15472"/>
                  </a:lnTo>
                  <a:lnTo>
                    <a:pt x="202231" y="1934"/>
                  </a:lnTo>
                  <a:lnTo>
                    <a:pt x="252899" y="241"/>
                  </a:lnTo>
                  <a:lnTo>
                    <a:pt x="315728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24110" y="8859710"/>
              <a:ext cx="2332990" cy="406400"/>
            </a:xfrm>
            <a:custGeom>
              <a:avLst/>
              <a:gdLst/>
              <a:ahLst/>
              <a:cxnLst/>
              <a:rect l="l" t="t" r="r" b="b"/>
              <a:pathLst>
                <a:path w="2332990" h="406400">
                  <a:moveTo>
                    <a:pt x="124702" y="0"/>
                  </a:moveTo>
                  <a:lnTo>
                    <a:pt x="2207892" y="0"/>
                  </a:lnTo>
                  <a:lnTo>
                    <a:pt x="2232708" y="95"/>
                  </a:lnTo>
                  <a:lnTo>
                    <a:pt x="2281081" y="6110"/>
                  </a:lnTo>
                  <a:lnTo>
                    <a:pt x="2319117" y="36598"/>
                  </a:lnTo>
                  <a:lnTo>
                    <a:pt x="2331832" y="79875"/>
                  </a:lnTo>
                  <a:lnTo>
                    <a:pt x="2332595" y="124702"/>
                  </a:lnTo>
                  <a:lnTo>
                    <a:pt x="2332595" y="281573"/>
                  </a:lnTo>
                  <a:lnTo>
                    <a:pt x="2331832" y="326401"/>
                  </a:lnTo>
                  <a:lnTo>
                    <a:pt x="2319117" y="369677"/>
                  </a:lnTo>
                  <a:lnTo>
                    <a:pt x="2281081" y="400165"/>
                  </a:lnTo>
                  <a:lnTo>
                    <a:pt x="2232708" y="406180"/>
                  </a:lnTo>
                  <a:lnTo>
                    <a:pt x="2207892" y="406276"/>
                  </a:lnTo>
                  <a:lnTo>
                    <a:pt x="124702" y="406276"/>
                  </a:lnTo>
                  <a:lnTo>
                    <a:pt x="79875" y="405512"/>
                  </a:lnTo>
                  <a:lnTo>
                    <a:pt x="36598" y="392798"/>
                  </a:lnTo>
                  <a:lnTo>
                    <a:pt x="6110" y="354761"/>
                  </a:lnTo>
                  <a:lnTo>
                    <a:pt x="95" y="306388"/>
                  </a:lnTo>
                  <a:lnTo>
                    <a:pt x="0" y="281573"/>
                  </a:lnTo>
                  <a:lnTo>
                    <a:pt x="0" y="124702"/>
                  </a:lnTo>
                  <a:lnTo>
                    <a:pt x="763" y="79875"/>
                  </a:lnTo>
                  <a:lnTo>
                    <a:pt x="13478" y="36598"/>
                  </a:lnTo>
                  <a:lnTo>
                    <a:pt x="51514" y="6110"/>
                  </a:lnTo>
                  <a:lnTo>
                    <a:pt x="99887" y="95"/>
                  </a:lnTo>
                  <a:lnTo>
                    <a:pt x="124702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57093" y="7429515"/>
              <a:ext cx="5353685" cy="768350"/>
            </a:xfrm>
            <a:custGeom>
              <a:avLst/>
              <a:gdLst/>
              <a:ahLst/>
              <a:cxnLst/>
              <a:rect l="l" t="t" r="r" b="b"/>
              <a:pathLst>
                <a:path w="5353684" h="768350">
                  <a:moveTo>
                    <a:pt x="5353512" y="0"/>
                  </a:moveTo>
                  <a:lnTo>
                    <a:pt x="10364" y="766602"/>
                  </a:lnTo>
                  <a:lnTo>
                    <a:pt x="0" y="76808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7952" y="8146366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5">
                  <a:moveTo>
                    <a:pt x="92363" y="0"/>
                  </a:moveTo>
                  <a:lnTo>
                    <a:pt x="0" y="64027"/>
                  </a:lnTo>
                  <a:lnTo>
                    <a:pt x="106639" y="99501"/>
                  </a:lnTo>
                  <a:lnTo>
                    <a:pt x="923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55365" y="8532321"/>
              <a:ext cx="3364229" cy="339090"/>
            </a:xfrm>
            <a:custGeom>
              <a:avLst/>
              <a:gdLst/>
              <a:ahLst/>
              <a:cxnLst/>
              <a:rect l="l" t="t" r="r" b="b"/>
              <a:pathLst>
                <a:path w="3364230" h="339090">
                  <a:moveTo>
                    <a:pt x="3363932" y="0"/>
                  </a:moveTo>
                  <a:lnTo>
                    <a:pt x="10418" y="337609"/>
                  </a:lnTo>
                  <a:lnTo>
                    <a:pt x="0" y="33865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965771" y="8819923"/>
              <a:ext cx="105410" cy="100330"/>
            </a:xfrm>
            <a:custGeom>
              <a:avLst/>
              <a:gdLst/>
              <a:ahLst/>
              <a:cxnLst/>
              <a:rect l="l" t="t" r="r" b="b"/>
              <a:pathLst>
                <a:path w="105409" h="100329">
                  <a:moveTo>
                    <a:pt x="94980" y="0"/>
                  </a:moveTo>
                  <a:lnTo>
                    <a:pt x="0" y="60076"/>
                  </a:lnTo>
                  <a:lnTo>
                    <a:pt x="105049" y="100014"/>
                  </a:lnTo>
                  <a:lnTo>
                    <a:pt x="949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15451" y="9353553"/>
              <a:ext cx="4872355" cy="313055"/>
            </a:xfrm>
            <a:custGeom>
              <a:avLst/>
              <a:gdLst/>
              <a:ahLst/>
              <a:cxnLst/>
              <a:rect l="l" t="t" r="r" b="b"/>
              <a:pathLst>
                <a:path w="4872355" h="313054">
                  <a:moveTo>
                    <a:pt x="4872266" y="312747"/>
                  </a:moveTo>
                  <a:lnTo>
                    <a:pt x="10449" y="6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25588" y="9304067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29">
                  <a:moveTo>
                    <a:pt x="103534" y="0"/>
                  </a:moveTo>
                  <a:lnTo>
                    <a:pt x="0" y="43718"/>
                  </a:lnTo>
                  <a:lnTo>
                    <a:pt x="97094" y="100314"/>
                  </a:lnTo>
                  <a:lnTo>
                    <a:pt x="10353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540000">
            <a:off x="13580954" y="2352597"/>
            <a:ext cx="3113168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0"/>
              </a:lnSpc>
            </a:pPr>
            <a:r>
              <a:rPr sz="4950" b="1" spc="-202" baseline="-3367" dirty="0">
                <a:solidFill>
                  <a:srgbClr val="FFFFFF"/>
                </a:solidFill>
                <a:latin typeface="Gill Sans MT"/>
                <a:cs typeface="Gill Sans MT"/>
              </a:rPr>
              <a:t>Extracts</a:t>
            </a:r>
            <a:r>
              <a:rPr sz="4950" b="1" spc="-142" baseline="-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25" dirty="0">
                <a:solidFill>
                  <a:srgbClr val="FFFFFF"/>
                </a:solidFill>
                <a:latin typeface="Gill Sans MT"/>
                <a:cs typeface="Gill Sans MT"/>
              </a:rPr>
              <a:t>features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 rot="21540000">
            <a:off x="14059081" y="2820163"/>
            <a:ext cx="2187458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95"/>
              </a:lnSpc>
            </a:pPr>
            <a:r>
              <a:rPr sz="4950" b="1" spc="-240" baseline="-1683" dirty="0">
                <a:solidFill>
                  <a:srgbClr val="FFFFFF"/>
                </a:solidFill>
                <a:latin typeface="Gill Sans MT"/>
                <a:cs typeface="Gill Sans MT"/>
              </a:rPr>
              <a:t>from</a:t>
            </a:r>
            <a:r>
              <a:rPr sz="4950" b="1" spc="-165" baseline="-168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75" dirty="0">
                <a:solidFill>
                  <a:srgbClr val="FFFFFF"/>
                </a:solidFill>
                <a:latin typeface="Gill Sans MT"/>
                <a:cs typeface="Gill Sans MT"/>
              </a:rPr>
              <a:t>image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50420" y="6757649"/>
            <a:ext cx="5517515" cy="10972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 indent="97790">
              <a:lnSpc>
                <a:spcPts val="3490"/>
              </a:lnSpc>
              <a:spcBef>
                <a:spcPts val="565"/>
              </a:spcBef>
            </a:pPr>
            <a:r>
              <a:rPr sz="4950" b="1" spc="-15" baseline="-2525" dirty="0">
                <a:solidFill>
                  <a:srgbClr val="FFFFFF"/>
                </a:solidFill>
                <a:latin typeface="Gill Sans MT"/>
                <a:cs typeface="Gill Sans MT"/>
              </a:rPr>
              <a:t>Turns</a:t>
            </a:r>
            <a:r>
              <a:rPr sz="4950" b="1" spc="-232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50" dirty="0">
                <a:solidFill>
                  <a:srgbClr val="FFFFFF"/>
                </a:solidFill>
                <a:latin typeface="Gill Sans MT"/>
                <a:cs typeface="Gill Sans MT"/>
              </a:rPr>
              <a:t>features</a:t>
            </a:r>
            <a:r>
              <a:rPr sz="3300" b="1" spc="-1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-112" baseline="3367" dirty="0">
                <a:solidFill>
                  <a:srgbClr val="FFFFFF"/>
                </a:solidFill>
                <a:latin typeface="Gill Sans MT"/>
                <a:cs typeface="Gill Sans MT"/>
              </a:rPr>
              <a:t>into</a:t>
            </a:r>
            <a:r>
              <a:rPr sz="4950" b="1" spc="-225" baseline="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baseline="5050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4950" b="1" spc="-217" baseline="50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-15" baseline="5050" dirty="0">
                <a:solidFill>
                  <a:srgbClr val="FFFFFF"/>
                </a:solidFill>
                <a:latin typeface="Gill Sans MT"/>
                <a:cs typeface="Gill Sans MT"/>
              </a:rPr>
              <a:t>feature </a:t>
            </a:r>
            <a:r>
              <a:rPr sz="4950" b="1" spc="-450" baseline="-6734" dirty="0">
                <a:solidFill>
                  <a:srgbClr val="FFFFFF"/>
                </a:solidFill>
                <a:latin typeface="Gill Sans MT"/>
                <a:cs typeface="Gill Sans MT"/>
              </a:rPr>
              <a:t>vector</a:t>
            </a:r>
            <a:r>
              <a:rPr sz="4950" b="1" spc="-202" baseline="-673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120" baseline="-4208" dirty="0">
                <a:solidFill>
                  <a:srgbClr val="FFFFFF"/>
                </a:solidFill>
                <a:latin typeface="Gill Sans MT"/>
                <a:cs typeface="Gill Sans MT"/>
              </a:rPr>
              <a:t>(by</a:t>
            </a:r>
            <a:r>
              <a:rPr sz="4950" b="1" spc="-195" baseline="-420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165" baseline="-2525" dirty="0">
                <a:solidFill>
                  <a:srgbClr val="FFFFFF"/>
                </a:solidFill>
                <a:latin typeface="Gill Sans MT"/>
                <a:cs typeface="Gill Sans MT"/>
              </a:rPr>
              <a:t>taking</a:t>
            </a:r>
            <a:r>
              <a:rPr sz="4950" b="1" spc="-202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325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3300" b="1" spc="-1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Gill Sans MT"/>
                <a:cs typeface="Gill Sans MT"/>
              </a:rPr>
              <a:t>average)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698244" y="7913513"/>
            <a:ext cx="5300980" cy="227774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24790" marR="1250315" indent="71755">
              <a:lnSpc>
                <a:spcPts val="3710"/>
              </a:lnSpc>
              <a:spcBef>
                <a:spcPts val="430"/>
              </a:spcBef>
            </a:pPr>
            <a:r>
              <a:rPr sz="3300" b="1" dirty="0">
                <a:solidFill>
                  <a:srgbClr val="FFFFFF"/>
                </a:solidFill>
                <a:latin typeface="Gill Sans MT"/>
                <a:cs typeface="Gill Sans MT"/>
              </a:rPr>
              <a:t>Turns</a:t>
            </a:r>
            <a:r>
              <a:rPr sz="3300" b="1" spc="-1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Gill Sans MT"/>
                <a:cs typeface="Gill Sans MT"/>
              </a:rPr>
              <a:t>feature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310" dirty="0">
                <a:solidFill>
                  <a:srgbClr val="FFFFFF"/>
                </a:solidFill>
                <a:latin typeface="Gill Sans MT"/>
                <a:cs typeface="Gill Sans MT"/>
              </a:rPr>
              <a:t>vector </a:t>
            </a:r>
            <a:r>
              <a:rPr sz="3300" b="1" spc="-55" dirty="0">
                <a:solidFill>
                  <a:srgbClr val="FFFFFF"/>
                </a:solidFill>
                <a:latin typeface="Gill Sans MT"/>
                <a:cs typeface="Gill Sans MT"/>
              </a:rPr>
              <a:t>into</a:t>
            </a:r>
            <a:r>
              <a:rPr sz="3300" b="1" spc="-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Gill Sans MT"/>
                <a:cs typeface="Gill Sans MT"/>
              </a:rPr>
              <a:t>prediction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Gill Sans MT"/>
                <a:cs typeface="Gill Sans MT"/>
              </a:rPr>
              <a:t>logits</a:t>
            </a:r>
            <a:endParaRPr sz="3300">
              <a:latin typeface="Gill Sans MT"/>
              <a:cs typeface="Gill Sans MT"/>
            </a:endParaRPr>
          </a:p>
          <a:p>
            <a:pPr marL="149860" marR="5080" indent="-137795">
              <a:lnSpc>
                <a:spcPts val="3710"/>
              </a:lnSpc>
              <a:spcBef>
                <a:spcPts val="2640"/>
              </a:spcBef>
            </a:pP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3300" b="1" spc="-1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dirty="0">
                <a:solidFill>
                  <a:srgbClr val="FFFFFF"/>
                </a:solidFill>
                <a:latin typeface="Gill Sans MT"/>
                <a:cs typeface="Gill Sans MT"/>
              </a:rPr>
              <a:t>adjust</a:t>
            </a:r>
            <a:r>
              <a:rPr sz="3300" b="1" spc="-1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90" dirty="0">
                <a:solidFill>
                  <a:srgbClr val="FFFFFF"/>
                </a:solidFill>
                <a:latin typeface="Gill Sans MT"/>
                <a:cs typeface="Gill Sans MT"/>
              </a:rPr>
              <a:t>depending</a:t>
            </a:r>
            <a:r>
              <a:rPr sz="3300" b="1" spc="-1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25" dirty="0">
                <a:solidFill>
                  <a:srgbClr val="FFFFFF"/>
                </a:solidFill>
                <a:latin typeface="Gill Sans MT"/>
                <a:cs typeface="Gill Sans MT"/>
              </a:rPr>
              <a:t>on</a:t>
            </a:r>
            <a:r>
              <a:rPr sz="3300" b="1" spc="-10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350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3300" b="1" spc="-170" dirty="0">
                <a:solidFill>
                  <a:srgbClr val="FFFFFF"/>
                </a:solidFill>
                <a:latin typeface="Gill Sans MT"/>
                <a:cs typeface="Gill Sans MT"/>
              </a:rPr>
              <a:t>number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300" b="1" spc="-1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70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3300" b="1" spc="-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dirty="0">
                <a:solidFill>
                  <a:srgbClr val="FFFFFF"/>
                </a:solidFill>
                <a:latin typeface="Gill Sans MT"/>
                <a:cs typeface="Gill Sans MT"/>
              </a:rPr>
              <a:t>you</a:t>
            </a:r>
            <a:r>
              <a:rPr sz="3300" b="1" spc="-9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Gill Sans MT"/>
                <a:cs typeface="Gill Sans MT"/>
              </a:rPr>
              <a:t>have</a:t>
            </a:r>
            <a:endParaRPr sz="33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836" y="3327140"/>
            <a:ext cx="9423796" cy="622752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25564" y="10097837"/>
            <a:ext cx="314126" cy="3141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496754" y="10097837"/>
            <a:ext cx="314126" cy="31412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78414" y="10097837"/>
            <a:ext cx="314126" cy="3141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63148" y="9448262"/>
            <a:ext cx="8141334" cy="99758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300" spc="19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31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345" dirty="0">
                <a:solidFill>
                  <a:srgbClr val="FFFFFF"/>
                </a:solidFill>
                <a:latin typeface="Calibri"/>
                <a:cs typeface="Calibri"/>
              </a:rPr>
              <a:t>Changed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10" dirty="0">
                <a:solidFill>
                  <a:srgbClr val="FFFFFF"/>
                </a:solidFill>
                <a:latin typeface="Calibri"/>
                <a:cs typeface="Calibri"/>
              </a:rPr>
              <a:t>Classifier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7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endParaRPr sz="3300">
              <a:latin typeface="Calibri"/>
              <a:cs typeface="Calibri"/>
            </a:endParaRPr>
          </a:p>
          <a:p>
            <a:pPr marL="109855" algn="ctr">
              <a:lnSpc>
                <a:spcPct val="100000"/>
              </a:lnSpc>
              <a:spcBef>
                <a:spcPts val="335"/>
              </a:spcBef>
              <a:tabLst>
                <a:tab pos="3288029" algn="l"/>
                <a:tab pos="3765550" algn="l"/>
                <a:tab pos="4243070" algn="l"/>
              </a:tabLst>
            </a:pPr>
            <a:r>
              <a:rPr sz="2450" b="1" spc="110" dirty="0">
                <a:solidFill>
                  <a:srgbClr val="FFFFFF"/>
                </a:solidFill>
                <a:latin typeface="Gill Sans MT"/>
                <a:cs typeface="Gill Sans MT"/>
              </a:rPr>
              <a:t>(3</a:t>
            </a:r>
            <a:r>
              <a:rPr sz="2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35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24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Gill Sans MT"/>
                <a:cs typeface="Gill Sans MT"/>
              </a:rPr>
              <a:t>for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4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450" b="1" spc="4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450">
              <a:latin typeface="Gill Sans MT"/>
              <a:cs typeface="Gill Sans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8465" y="3327140"/>
            <a:ext cx="9423796" cy="62275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318404" y="9457949"/>
            <a:ext cx="28784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9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15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 rot="21540000">
            <a:off x="2442754" y="10119365"/>
            <a:ext cx="481404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39"/>
              </a:lnSpc>
            </a:pPr>
            <a:r>
              <a:rPr sz="3675" b="1" baseline="-7936" dirty="0">
                <a:solidFill>
                  <a:srgbClr val="FFFFFF"/>
                </a:solidFill>
                <a:latin typeface="Gill Sans MT"/>
                <a:cs typeface="Gill Sans MT"/>
              </a:rPr>
              <a:t>(1000</a:t>
            </a:r>
            <a:r>
              <a:rPr sz="3675" b="1" spc="-142" baseline="-7936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202" baseline="-5668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3675" b="1" spc="-135" baseline="-566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60" baseline="-2267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r>
              <a:rPr sz="3675" b="1" spc="-135" baseline="-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90" dirty="0">
                <a:solidFill>
                  <a:srgbClr val="FFFFFF"/>
                </a:solidFill>
                <a:latin typeface="Gill Sans MT"/>
                <a:cs typeface="Gill Sans MT"/>
              </a:rPr>
              <a:t>for </a:t>
            </a:r>
            <a:r>
              <a:rPr sz="3675" b="1" spc="-135" baseline="1133" dirty="0">
                <a:solidFill>
                  <a:srgbClr val="FFFFFF"/>
                </a:solidFill>
                <a:latin typeface="Gill Sans MT"/>
                <a:cs typeface="Gill Sans MT"/>
              </a:rPr>
              <a:t>ImageNet)</a:t>
            </a:r>
            <a:endParaRPr sz="3675" baseline="1133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55120" rIns="0" bIns="0" rtlCol="0">
            <a:spAutoFit/>
          </a:bodyPr>
          <a:lstStyle/>
          <a:p>
            <a:pPr marL="4305935" marR="5080" indent="-939165">
              <a:lnSpc>
                <a:spcPts val="7450"/>
              </a:lnSpc>
              <a:spcBef>
                <a:spcPts val="1300"/>
              </a:spcBef>
            </a:pPr>
            <a:r>
              <a:rPr spc="380" dirty="0"/>
              <a:t>EfficientNet</a:t>
            </a:r>
            <a:r>
              <a:rPr spc="-365" dirty="0"/>
              <a:t> </a:t>
            </a:r>
            <a:r>
              <a:rPr spc="340" dirty="0"/>
              <a:t>feature</a:t>
            </a:r>
            <a:r>
              <a:rPr spc="-365" dirty="0"/>
              <a:t> </a:t>
            </a:r>
            <a:r>
              <a:rPr spc="425" dirty="0"/>
              <a:t>extractor</a:t>
            </a:r>
            <a:r>
              <a:rPr spc="-360" dirty="0"/>
              <a:t> </a:t>
            </a:r>
            <a:r>
              <a:rPr spc="595" dirty="0"/>
              <a:t>— </a:t>
            </a:r>
            <a:r>
              <a:rPr spc="490" dirty="0"/>
              <a:t>changing</a:t>
            </a:r>
            <a:r>
              <a:rPr spc="-360" dirty="0"/>
              <a:t> </a:t>
            </a:r>
            <a:r>
              <a:rPr spc="450" dirty="0"/>
              <a:t>the</a:t>
            </a:r>
            <a:r>
              <a:rPr spc="-355" dirty="0"/>
              <a:t> </a:t>
            </a:r>
            <a:r>
              <a:rPr spc="320" dirty="0"/>
              <a:t>classifier</a:t>
            </a:r>
            <a:r>
              <a:rPr spc="-360" dirty="0"/>
              <a:t> </a:t>
            </a:r>
            <a:r>
              <a:rPr spc="415" dirty="0"/>
              <a:t>head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281678" y="2391141"/>
            <a:ext cx="9714230" cy="10426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EfficientNetB0</a:t>
            </a:r>
            <a:r>
              <a:rPr sz="3300" b="1" spc="-1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Gill Sans MT"/>
                <a:cs typeface="Gill Sans MT"/>
              </a:rPr>
              <a:t>Backbone</a:t>
            </a:r>
            <a:endParaRPr sz="3300">
              <a:latin typeface="Gill Sans MT"/>
              <a:cs typeface="Gill Sans MT"/>
            </a:endParaRPr>
          </a:p>
          <a:p>
            <a:pPr algn="ctr">
              <a:lnSpc>
                <a:spcPct val="100000"/>
              </a:lnSpc>
              <a:spcBef>
                <a:spcPts val="484"/>
              </a:spcBef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torchvision.models.efficientnet_b0(prertained=True</a:t>
            </a:r>
            <a:r>
              <a:rPr sz="3675" b="1" spc="-15" baseline="1133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675" baseline="1133">
              <a:latin typeface="Gill Sans MT"/>
              <a:cs typeface="Gill Sans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9945" y="4114871"/>
            <a:ext cx="18912205" cy="4801870"/>
            <a:chOff x="599945" y="4114871"/>
            <a:chExt cx="18912205" cy="4801870"/>
          </a:xfrm>
        </p:grpSpPr>
        <p:sp>
          <p:nvSpPr>
            <p:cNvPr id="13" name="object 13"/>
            <p:cNvSpPr/>
            <p:nvPr/>
          </p:nvSpPr>
          <p:spPr>
            <a:xfrm>
              <a:off x="626297" y="4141223"/>
              <a:ext cx="8488680" cy="3893185"/>
            </a:xfrm>
            <a:custGeom>
              <a:avLst/>
              <a:gdLst/>
              <a:ahLst/>
              <a:cxnLst/>
              <a:rect l="l" t="t" r="r" b="b"/>
              <a:pathLst>
                <a:path w="8488680" h="3893184">
                  <a:moveTo>
                    <a:pt x="224266" y="0"/>
                  </a:moveTo>
                  <a:lnTo>
                    <a:pt x="8263866" y="0"/>
                  </a:lnTo>
                  <a:lnTo>
                    <a:pt x="8308494" y="171"/>
                  </a:lnTo>
                  <a:lnTo>
                    <a:pt x="8373071" y="4636"/>
                  </a:lnTo>
                  <a:lnTo>
                    <a:pt x="8422313" y="24239"/>
                  </a:lnTo>
                  <a:lnTo>
                    <a:pt x="8463893" y="65818"/>
                  </a:lnTo>
                  <a:lnTo>
                    <a:pt x="8483496" y="115061"/>
                  </a:lnTo>
                  <a:lnTo>
                    <a:pt x="8487961" y="179638"/>
                  </a:lnTo>
                  <a:lnTo>
                    <a:pt x="8488133" y="224266"/>
                  </a:lnTo>
                  <a:lnTo>
                    <a:pt x="8488133" y="3668794"/>
                  </a:lnTo>
                  <a:lnTo>
                    <a:pt x="8487961" y="3713422"/>
                  </a:lnTo>
                  <a:lnTo>
                    <a:pt x="8483496" y="3777999"/>
                  </a:lnTo>
                  <a:lnTo>
                    <a:pt x="8463893" y="3827241"/>
                  </a:lnTo>
                  <a:lnTo>
                    <a:pt x="8422313" y="3868821"/>
                  </a:lnTo>
                  <a:lnTo>
                    <a:pt x="8373071" y="3888424"/>
                  </a:lnTo>
                  <a:lnTo>
                    <a:pt x="8308494" y="3892888"/>
                  </a:lnTo>
                  <a:lnTo>
                    <a:pt x="8263866" y="3893060"/>
                  </a:lnTo>
                  <a:lnTo>
                    <a:pt x="224266" y="3893060"/>
                  </a:lnTo>
                  <a:lnTo>
                    <a:pt x="179638" y="3892888"/>
                  </a:lnTo>
                  <a:lnTo>
                    <a:pt x="115061" y="3888424"/>
                  </a:lnTo>
                  <a:lnTo>
                    <a:pt x="65818" y="3868821"/>
                  </a:lnTo>
                  <a:lnTo>
                    <a:pt x="24239" y="3827241"/>
                  </a:lnTo>
                  <a:lnTo>
                    <a:pt x="4636" y="3777999"/>
                  </a:lnTo>
                  <a:lnTo>
                    <a:pt x="171" y="3713422"/>
                  </a:lnTo>
                  <a:lnTo>
                    <a:pt x="0" y="3668794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870" y="8040465"/>
              <a:ext cx="6543040" cy="850265"/>
            </a:xfrm>
            <a:custGeom>
              <a:avLst/>
              <a:gdLst/>
              <a:ahLst/>
              <a:cxnLst/>
              <a:rect l="l" t="t" r="r" b="b"/>
              <a:pathLst>
                <a:path w="6543040" h="850265">
                  <a:moveTo>
                    <a:pt x="263906" y="0"/>
                  </a:moveTo>
                  <a:lnTo>
                    <a:pt x="6278708" y="0"/>
                  </a:lnTo>
                  <a:lnTo>
                    <a:pt x="6331224" y="202"/>
                  </a:lnTo>
                  <a:lnTo>
                    <a:pt x="6373576" y="1616"/>
                  </a:lnTo>
                  <a:lnTo>
                    <a:pt x="6433594" y="12932"/>
                  </a:lnTo>
                  <a:lnTo>
                    <a:pt x="6492289" y="50325"/>
                  </a:lnTo>
                  <a:lnTo>
                    <a:pt x="6529681" y="109020"/>
                  </a:lnTo>
                  <a:lnTo>
                    <a:pt x="6540997" y="169038"/>
                  </a:lnTo>
                  <a:lnTo>
                    <a:pt x="6542412" y="211390"/>
                  </a:lnTo>
                  <a:lnTo>
                    <a:pt x="6542614" y="263906"/>
                  </a:lnTo>
                  <a:lnTo>
                    <a:pt x="6542614" y="585968"/>
                  </a:lnTo>
                  <a:lnTo>
                    <a:pt x="6542412" y="638484"/>
                  </a:lnTo>
                  <a:lnTo>
                    <a:pt x="6540997" y="680836"/>
                  </a:lnTo>
                  <a:lnTo>
                    <a:pt x="6529681" y="740854"/>
                  </a:lnTo>
                  <a:lnTo>
                    <a:pt x="6492289" y="799549"/>
                  </a:lnTo>
                  <a:lnTo>
                    <a:pt x="6433594" y="836942"/>
                  </a:lnTo>
                  <a:lnTo>
                    <a:pt x="6373576" y="848258"/>
                  </a:lnTo>
                  <a:lnTo>
                    <a:pt x="6331224" y="849673"/>
                  </a:lnTo>
                  <a:lnTo>
                    <a:pt x="6278708" y="849875"/>
                  </a:lnTo>
                  <a:lnTo>
                    <a:pt x="263906" y="849875"/>
                  </a:lnTo>
                  <a:lnTo>
                    <a:pt x="211390" y="849673"/>
                  </a:lnTo>
                  <a:lnTo>
                    <a:pt x="169038" y="848258"/>
                  </a:lnTo>
                  <a:lnTo>
                    <a:pt x="109020" y="836942"/>
                  </a:lnTo>
                  <a:lnTo>
                    <a:pt x="50325" y="799549"/>
                  </a:lnTo>
                  <a:lnTo>
                    <a:pt x="12932" y="740854"/>
                  </a:lnTo>
                  <a:lnTo>
                    <a:pt x="1616" y="680836"/>
                  </a:lnTo>
                  <a:lnTo>
                    <a:pt x="202" y="638484"/>
                  </a:lnTo>
                  <a:lnTo>
                    <a:pt x="0" y="585968"/>
                  </a:lnTo>
                  <a:lnTo>
                    <a:pt x="0" y="263906"/>
                  </a:lnTo>
                  <a:lnTo>
                    <a:pt x="202" y="211390"/>
                  </a:lnTo>
                  <a:lnTo>
                    <a:pt x="1616" y="169038"/>
                  </a:lnTo>
                  <a:lnTo>
                    <a:pt x="12932" y="109020"/>
                  </a:lnTo>
                  <a:lnTo>
                    <a:pt x="50325" y="50325"/>
                  </a:lnTo>
                  <a:lnTo>
                    <a:pt x="109020" y="12932"/>
                  </a:lnTo>
                  <a:lnTo>
                    <a:pt x="169038" y="1616"/>
                  </a:lnTo>
                  <a:lnTo>
                    <a:pt x="211390" y="202"/>
                  </a:lnTo>
                  <a:lnTo>
                    <a:pt x="26390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08183" y="8490236"/>
              <a:ext cx="1950720" cy="243840"/>
            </a:xfrm>
            <a:custGeom>
              <a:avLst/>
              <a:gdLst/>
              <a:ahLst/>
              <a:cxnLst/>
              <a:rect l="l" t="t" r="r" b="b"/>
              <a:pathLst>
                <a:path w="1950720" h="243840">
                  <a:moveTo>
                    <a:pt x="124702" y="0"/>
                  </a:moveTo>
                  <a:lnTo>
                    <a:pt x="1825488" y="0"/>
                  </a:lnTo>
                  <a:lnTo>
                    <a:pt x="1850256" y="94"/>
                  </a:lnTo>
                  <a:lnTo>
                    <a:pt x="1898535" y="6033"/>
                  </a:lnTo>
                  <a:lnTo>
                    <a:pt x="1936756" y="36667"/>
                  </a:lnTo>
                  <a:lnTo>
                    <a:pt x="1949369" y="79371"/>
                  </a:lnTo>
                  <a:lnTo>
                    <a:pt x="1950191" y="121882"/>
                  </a:lnTo>
                  <a:lnTo>
                    <a:pt x="1950072" y="145035"/>
                  </a:lnTo>
                  <a:lnTo>
                    <a:pt x="1944158" y="192109"/>
                  </a:lnTo>
                  <a:lnTo>
                    <a:pt x="1913524" y="230330"/>
                  </a:lnTo>
                  <a:lnTo>
                    <a:pt x="1870229" y="243011"/>
                  </a:lnTo>
                  <a:lnTo>
                    <a:pt x="1825488" y="243765"/>
                  </a:lnTo>
                  <a:lnTo>
                    <a:pt x="124702" y="243765"/>
                  </a:lnTo>
                  <a:lnTo>
                    <a:pt x="79961" y="243011"/>
                  </a:lnTo>
                  <a:lnTo>
                    <a:pt x="36667" y="230330"/>
                  </a:lnTo>
                  <a:lnTo>
                    <a:pt x="6033" y="192109"/>
                  </a:lnTo>
                  <a:lnTo>
                    <a:pt x="119" y="145035"/>
                  </a:lnTo>
                  <a:lnTo>
                    <a:pt x="0" y="121882"/>
                  </a:lnTo>
                  <a:lnTo>
                    <a:pt x="119" y="98730"/>
                  </a:lnTo>
                  <a:lnTo>
                    <a:pt x="6033" y="51656"/>
                  </a:lnTo>
                  <a:lnTo>
                    <a:pt x="36667" y="13435"/>
                  </a:lnTo>
                  <a:lnTo>
                    <a:pt x="79961" y="754"/>
                  </a:lnTo>
                  <a:lnTo>
                    <a:pt x="124702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982262" y="4141223"/>
              <a:ext cx="8503285" cy="3893185"/>
            </a:xfrm>
            <a:custGeom>
              <a:avLst/>
              <a:gdLst/>
              <a:ahLst/>
              <a:cxnLst/>
              <a:rect l="l" t="t" r="r" b="b"/>
              <a:pathLst>
                <a:path w="8503285" h="3893184">
                  <a:moveTo>
                    <a:pt x="224266" y="0"/>
                  </a:moveTo>
                  <a:lnTo>
                    <a:pt x="8278689" y="0"/>
                  </a:lnTo>
                  <a:lnTo>
                    <a:pt x="8323317" y="171"/>
                  </a:lnTo>
                  <a:lnTo>
                    <a:pt x="8387893" y="4636"/>
                  </a:lnTo>
                  <a:lnTo>
                    <a:pt x="8437136" y="24239"/>
                  </a:lnTo>
                  <a:lnTo>
                    <a:pt x="8478716" y="65818"/>
                  </a:lnTo>
                  <a:lnTo>
                    <a:pt x="8498318" y="115061"/>
                  </a:lnTo>
                  <a:lnTo>
                    <a:pt x="8502783" y="179638"/>
                  </a:lnTo>
                  <a:lnTo>
                    <a:pt x="8502954" y="224266"/>
                  </a:lnTo>
                  <a:lnTo>
                    <a:pt x="8502954" y="3668794"/>
                  </a:lnTo>
                  <a:lnTo>
                    <a:pt x="8502783" y="3713422"/>
                  </a:lnTo>
                  <a:lnTo>
                    <a:pt x="8498318" y="3777999"/>
                  </a:lnTo>
                  <a:lnTo>
                    <a:pt x="8478716" y="3827241"/>
                  </a:lnTo>
                  <a:lnTo>
                    <a:pt x="8437136" y="3868821"/>
                  </a:lnTo>
                  <a:lnTo>
                    <a:pt x="8387893" y="3888424"/>
                  </a:lnTo>
                  <a:lnTo>
                    <a:pt x="8323317" y="3892888"/>
                  </a:lnTo>
                  <a:lnTo>
                    <a:pt x="8278689" y="3893060"/>
                  </a:lnTo>
                  <a:lnTo>
                    <a:pt x="224266" y="3893060"/>
                  </a:lnTo>
                  <a:lnTo>
                    <a:pt x="179638" y="3892888"/>
                  </a:lnTo>
                  <a:lnTo>
                    <a:pt x="115061" y="3888424"/>
                  </a:lnTo>
                  <a:lnTo>
                    <a:pt x="65818" y="3868821"/>
                  </a:lnTo>
                  <a:lnTo>
                    <a:pt x="24239" y="3827241"/>
                  </a:lnTo>
                  <a:lnTo>
                    <a:pt x="4636" y="3777999"/>
                  </a:lnTo>
                  <a:lnTo>
                    <a:pt x="171" y="3713422"/>
                  </a:lnTo>
                  <a:lnTo>
                    <a:pt x="0" y="3668794"/>
                  </a:lnTo>
                  <a:lnTo>
                    <a:pt x="0" y="224266"/>
                  </a:lnTo>
                  <a:lnTo>
                    <a:pt x="171" y="179638"/>
                  </a:lnTo>
                  <a:lnTo>
                    <a:pt x="4636" y="115061"/>
                  </a:lnTo>
                  <a:lnTo>
                    <a:pt x="24239" y="65818"/>
                  </a:lnTo>
                  <a:lnTo>
                    <a:pt x="65818" y="24239"/>
                  </a:lnTo>
                  <a:lnTo>
                    <a:pt x="115061" y="4636"/>
                  </a:lnTo>
                  <a:lnTo>
                    <a:pt x="179638" y="171"/>
                  </a:lnTo>
                  <a:lnTo>
                    <a:pt x="224266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383604" y="8490236"/>
              <a:ext cx="1624330" cy="243840"/>
            </a:xfrm>
            <a:custGeom>
              <a:avLst/>
              <a:gdLst/>
              <a:ahLst/>
              <a:cxnLst/>
              <a:rect l="l" t="t" r="r" b="b"/>
              <a:pathLst>
                <a:path w="1624330" h="243840">
                  <a:moveTo>
                    <a:pt x="124702" y="0"/>
                  </a:moveTo>
                  <a:lnTo>
                    <a:pt x="1499094" y="0"/>
                  </a:lnTo>
                  <a:lnTo>
                    <a:pt x="1523862" y="94"/>
                  </a:lnTo>
                  <a:lnTo>
                    <a:pt x="1572141" y="6033"/>
                  </a:lnTo>
                  <a:lnTo>
                    <a:pt x="1610361" y="36667"/>
                  </a:lnTo>
                  <a:lnTo>
                    <a:pt x="1622975" y="79371"/>
                  </a:lnTo>
                  <a:lnTo>
                    <a:pt x="1623797" y="121882"/>
                  </a:lnTo>
                  <a:lnTo>
                    <a:pt x="1623677" y="145035"/>
                  </a:lnTo>
                  <a:lnTo>
                    <a:pt x="1617764" y="192109"/>
                  </a:lnTo>
                  <a:lnTo>
                    <a:pt x="1587129" y="230330"/>
                  </a:lnTo>
                  <a:lnTo>
                    <a:pt x="1543836" y="243011"/>
                  </a:lnTo>
                  <a:lnTo>
                    <a:pt x="1499094" y="243765"/>
                  </a:lnTo>
                  <a:lnTo>
                    <a:pt x="124702" y="243765"/>
                  </a:lnTo>
                  <a:lnTo>
                    <a:pt x="79961" y="243011"/>
                  </a:lnTo>
                  <a:lnTo>
                    <a:pt x="36667" y="230330"/>
                  </a:lnTo>
                  <a:lnTo>
                    <a:pt x="6033" y="192109"/>
                  </a:lnTo>
                  <a:lnTo>
                    <a:pt x="119" y="145035"/>
                  </a:lnTo>
                  <a:lnTo>
                    <a:pt x="0" y="121882"/>
                  </a:lnTo>
                  <a:lnTo>
                    <a:pt x="119" y="98730"/>
                  </a:lnTo>
                  <a:lnTo>
                    <a:pt x="6033" y="51656"/>
                  </a:lnTo>
                  <a:lnTo>
                    <a:pt x="36667" y="13435"/>
                  </a:lnTo>
                  <a:lnTo>
                    <a:pt x="79961" y="754"/>
                  </a:lnTo>
                  <a:lnTo>
                    <a:pt x="124702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011235" y="8040465"/>
              <a:ext cx="6291580" cy="850265"/>
            </a:xfrm>
            <a:custGeom>
              <a:avLst/>
              <a:gdLst/>
              <a:ahLst/>
              <a:cxnLst/>
              <a:rect l="l" t="t" r="r" b="b"/>
              <a:pathLst>
                <a:path w="6291580" h="850265">
                  <a:moveTo>
                    <a:pt x="263906" y="0"/>
                  </a:moveTo>
                  <a:lnTo>
                    <a:pt x="6027155" y="0"/>
                  </a:lnTo>
                  <a:lnTo>
                    <a:pt x="6079672" y="202"/>
                  </a:lnTo>
                  <a:lnTo>
                    <a:pt x="6122023" y="1616"/>
                  </a:lnTo>
                  <a:lnTo>
                    <a:pt x="6182042" y="12932"/>
                  </a:lnTo>
                  <a:lnTo>
                    <a:pt x="6240737" y="50325"/>
                  </a:lnTo>
                  <a:lnTo>
                    <a:pt x="6278130" y="109020"/>
                  </a:lnTo>
                  <a:lnTo>
                    <a:pt x="6289446" y="169038"/>
                  </a:lnTo>
                  <a:lnTo>
                    <a:pt x="6290860" y="211390"/>
                  </a:lnTo>
                  <a:lnTo>
                    <a:pt x="6291062" y="263906"/>
                  </a:lnTo>
                  <a:lnTo>
                    <a:pt x="6291062" y="585968"/>
                  </a:lnTo>
                  <a:lnTo>
                    <a:pt x="6290860" y="638484"/>
                  </a:lnTo>
                  <a:lnTo>
                    <a:pt x="6289446" y="680836"/>
                  </a:lnTo>
                  <a:lnTo>
                    <a:pt x="6278130" y="740854"/>
                  </a:lnTo>
                  <a:lnTo>
                    <a:pt x="6240737" y="799549"/>
                  </a:lnTo>
                  <a:lnTo>
                    <a:pt x="6182042" y="836942"/>
                  </a:lnTo>
                  <a:lnTo>
                    <a:pt x="6122023" y="848258"/>
                  </a:lnTo>
                  <a:lnTo>
                    <a:pt x="6079672" y="849673"/>
                  </a:lnTo>
                  <a:lnTo>
                    <a:pt x="6027155" y="849875"/>
                  </a:lnTo>
                  <a:lnTo>
                    <a:pt x="263906" y="849875"/>
                  </a:lnTo>
                  <a:lnTo>
                    <a:pt x="211390" y="849673"/>
                  </a:lnTo>
                  <a:lnTo>
                    <a:pt x="169038" y="848258"/>
                  </a:lnTo>
                  <a:lnTo>
                    <a:pt x="109020" y="836942"/>
                  </a:lnTo>
                  <a:lnTo>
                    <a:pt x="50325" y="799549"/>
                  </a:lnTo>
                  <a:lnTo>
                    <a:pt x="12932" y="740854"/>
                  </a:lnTo>
                  <a:lnTo>
                    <a:pt x="1616" y="680836"/>
                  </a:lnTo>
                  <a:lnTo>
                    <a:pt x="202" y="638484"/>
                  </a:lnTo>
                  <a:lnTo>
                    <a:pt x="0" y="585968"/>
                  </a:lnTo>
                  <a:lnTo>
                    <a:pt x="0" y="263906"/>
                  </a:lnTo>
                  <a:lnTo>
                    <a:pt x="202" y="211390"/>
                  </a:lnTo>
                  <a:lnTo>
                    <a:pt x="1616" y="169038"/>
                  </a:lnTo>
                  <a:lnTo>
                    <a:pt x="12932" y="109020"/>
                  </a:lnTo>
                  <a:lnTo>
                    <a:pt x="50325" y="50325"/>
                  </a:lnTo>
                  <a:lnTo>
                    <a:pt x="109020" y="12932"/>
                  </a:lnTo>
                  <a:lnTo>
                    <a:pt x="169038" y="1616"/>
                  </a:lnTo>
                  <a:lnTo>
                    <a:pt x="211390" y="202"/>
                  </a:lnTo>
                  <a:lnTo>
                    <a:pt x="26390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72294" y="5870508"/>
              <a:ext cx="1062355" cy="0"/>
            </a:xfrm>
            <a:custGeom>
              <a:avLst/>
              <a:gdLst/>
              <a:ahLst/>
              <a:cxnLst/>
              <a:rect l="l" t="t" r="r" b="b"/>
              <a:pathLst>
                <a:path w="1062354">
                  <a:moveTo>
                    <a:pt x="0" y="0"/>
                  </a:moveTo>
                  <a:lnTo>
                    <a:pt x="1051577" y="0"/>
                  </a:lnTo>
                  <a:lnTo>
                    <a:pt x="1062048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523868" y="58202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624452" y="5353379"/>
            <a:ext cx="8483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0" dirty="0">
                <a:solidFill>
                  <a:srgbClr val="FF644E"/>
                </a:solidFill>
                <a:latin typeface="Calibri"/>
                <a:cs typeface="Calibri"/>
              </a:rPr>
              <a:t>Same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59329" y="8586512"/>
            <a:ext cx="13785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60" dirty="0">
                <a:solidFill>
                  <a:srgbClr val="61D836"/>
                </a:solidFill>
                <a:latin typeface="Calibri"/>
                <a:cs typeface="Calibri"/>
              </a:rPr>
              <a:t>Changed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888832" y="8704204"/>
            <a:ext cx="8513445" cy="363220"/>
            <a:chOff x="5888832" y="8704204"/>
            <a:chExt cx="8513445" cy="363220"/>
          </a:xfrm>
        </p:grpSpPr>
        <p:sp>
          <p:nvSpPr>
            <p:cNvPr id="24" name="object 24"/>
            <p:cNvSpPr/>
            <p:nvPr/>
          </p:nvSpPr>
          <p:spPr>
            <a:xfrm>
              <a:off x="5899303" y="8752438"/>
              <a:ext cx="8413750" cy="304165"/>
            </a:xfrm>
            <a:custGeom>
              <a:avLst/>
              <a:gdLst/>
              <a:ahLst/>
              <a:cxnLst/>
              <a:rect l="l" t="t" r="r" b="b"/>
              <a:pathLst>
                <a:path w="8413750" h="304165">
                  <a:moveTo>
                    <a:pt x="8413375" y="0"/>
                  </a:moveTo>
                  <a:lnTo>
                    <a:pt x="8352696" y="8685"/>
                  </a:lnTo>
                  <a:lnTo>
                    <a:pt x="8302379" y="15780"/>
                  </a:lnTo>
                  <a:lnTo>
                    <a:pt x="8252062" y="22788"/>
                  </a:lnTo>
                  <a:lnTo>
                    <a:pt x="8201745" y="29710"/>
                  </a:lnTo>
                  <a:lnTo>
                    <a:pt x="8151428" y="36546"/>
                  </a:lnTo>
                  <a:lnTo>
                    <a:pt x="8101111" y="43295"/>
                  </a:lnTo>
                  <a:lnTo>
                    <a:pt x="8050794" y="49958"/>
                  </a:lnTo>
                  <a:lnTo>
                    <a:pt x="8000477" y="56535"/>
                  </a:lnTo>
                  <a:lnTo>
                    <a:pt x="7950160" y="63026"/>
                  </a:lnTo>
                  <a:lnTo>
                    <a:pt x="7899843" y="69430"/>
                  </a:lnTo>
                  <a:lnTo>
                    <a:pt x="7849525" y="75748"/>
                  </a:lnTo>
                  <a:lnTo>
                    <a:pt x="7799208" y="81979"/>
                  </a:lnTo>
                  <a:lnTo>
                    <a:pt x="7748891" y="88125"/>
                  </a:lnTo>
                  <a:lnTo>
                    <a:pt x="7698574" y="94184"/>
                  </a:lnTo>
                  <a:lnTo>
                    <a:pt x="7648257" y="100157"/>
                  </a:lnTo>
                  <a:lnTo>
                    <a:pt x="7597940" y="106043"/>
                  </a:lnTo>
                  <a:lnTo>
                    <a:pt x="7547623" y="111844"/>
                  </a:lnTo>
                  <a:lnTo>
                    <a:pt x="7497306" y="117558"/>
                  </a:lnTo>
                  <a:lnTo>
                    <a:pt x="7446989" y="123185"/>
                  </a:lnTo>
                  <a:lnTo>
                    <a:pt x="7396672" y="128727"/>
                  </a:lnTo>
                  <a:lnTo>
                    <a:pt x="7346354" y="134182"/>
                  </a:lnTo>
                  <a:lnTo>
                    <a:pt x="7296037" y="139551"/>
                  </a:lnTo>
                  <a:lnTo>
                    <a:pt x="7245720" y="144834"/>
                  </a:lnTo>
                  <a:lnTo>
                    <a:pt x="7195403" y="150030"/>
                  </a:lnTo>
                  <a:lnTo>
                    <a:pt x="7145086" y="155140"/>
                  </a:lnTo>
                  <a:lnTo>
                    <a:pt x="7094769" y="160164"/>
                  </a:lnTo>
                  <a:lnTo>
                    <a:pt x="7044451" y="165101"/>
                  </a:lnTo>
                  <a:lnTo>
                    <a:pt x="6994134" y="169953"/>
                  </a:lnTo>
                  <a:lnTo>
                    <a:pt x="6943817" y="174718"/>
                  </a:lnTo>
                  <a:lnTo>
                    <a:pt x="6893500" y="179396"/>
                  </a:lnTo>
                  <a:lnTo>
                    <a:pt x="6843183" y="183989"/>
                  </a:lnTo>
                  <a:lnTo>
                    <a:pt x="6792865" y="188495"/>
                  </a:lnTo>
                  <a:lnTo>
                    <a:pt x="6742548" y="192915"/>
                  </a:lnTo>
                  <a:lnTo>
                    <a:pt x="6692231" y="197248"/>
                  </a:lnTo>
                  <a:lnTo>
                    <a:pt x="6641914" y="201495"/>
                  </a:lnTo>
                  <a:lnTo>
                    <a:pt x="6591596" y="205656"/>
                  </a:lnTo>
                  <a:lnTo>
                    <a:pt x="6541279" y="209731"/>
                  </a:lnTo>
                  <a:lnTo>
                    <a:pt x="6490962" y="213719"/>
                  </a:lnTo>
                  <a:lnTo>
                    <a:pt x="6440645" y="217622"/>
                  </a:lnTo>
                  <a:lnTo>
                    <a:pt x="6390327" y="221438"/>
                  </a:lnTo>
                  <a:lnTo>
                    <a:pt x="6340010" y="225167"/>
                  </a:lnTo>
                  <a:lnTo>
                    <a:pt x="6289693" y="228810"/>
                  </a:lnTo>
                  <a:lnTo>
                    <a:pt x="6239376" y="232367"/>
                  </a:lnTo>
                  <a:lnTo>
                    <a:pt x="6189058" y="235838"/>
                  </a:lnTo>
                  <a:lnTo>
                    <a:pt x="6138741" y="239223"/>
                  </a:lnTo>
                  <a:lnTo>
                    <a:pt x="6088424" y="242521"/>
                  </a:lnTo>
                  <a:lnTo>
                    <a:pt x="6038106" y="245733"/>
                  </a:lnTo>
                  <a:lnTo>
                    <a:pt x="5987789" y="248858"/>
                  </a:lnTo>
                  <a:lnTo>
                    <a:pt x="5937472" y="251898"/>
                  </a:lnTo>
                  <a:lnTo>
                    <a:pt x="5887154" y="254851"/>
                  </a:lnTo>
                  <a:lnTo>
                    <a:pt x="5836837" y="257718"/>
                  </a:lnTo>
                  <a:lnTo>
                    <a:pt x="5786520" y="260498"/>
                  </a:lnTo>
                  <a:lnTo>
                    <a:pt x="5736202" y="263193"/>
                  </a:lnTo>
                  <a:lnTo>
                    <a:pt x="5685885" y="265800"/>
                  </a:lnTo>
                  <a:lnTo>
                    <a:pt x="5635568" y="268322"/>
                  </a:lnTo>
                  <a:lnTo>
                    <a:pt x="5585250" y="270758"/>
                  </a:lnTo>
                  <a:lnTo>
                    <a:pt x="5534933" y="273107"/>
                  </a:lnTo>
                  <a:lnTo>
                    <a:pt x="5484615" y="275370"/>
                  </a:lnTo>
                  <a:lnTo>
                    <a:pt x="5434298" y="277546"/>
                  </a:lnTo>
                  <a:lnTo>
                    <a:pt x="5383981" y="279636"/>
                  </a:lnTo>
                  <a:lnTo>
                    <a:pt x="5333663" y="281640"/>
                  </a:lnTo>
                  <a:lnTo>
                    <a:pt x="5283346" y="283558"/>
                  </a:lnTo>
                  <a:lnTo>
                    <a:pt x="5233029" y="285390"/>
                  </a:lnTo>
                  <a:lnTo>
                    <a:pt x="5182711" y="287135"/>
                  </a:lnTo>
                  <a:lnTo>
                    <a:pt x="5132394" y="288794"/>
                  </a:lnTo>
                  <a:lnTo>
                    <a:pt x="5082076" y="290366"/>
                  </a:lnTo>
                  <a:lnTo>
                    <a:pt x="5031759" y="291853"/>
                  </a:lnTo>
                  <a:lnTo>
                    <a:pt x="4981441" y="293253"/>
                  </a:lnTo>
                  <a:lnTo>
                    <a:pt x="4931124" y="294567"/>
                  </a:lnTo>
                  <a:lnTo>
                    <a:pt x="4880807" y="295794"/>
                  </a:lnTo>
                  <a:lnTo>
                    <a:pt x="4830489" y="296935"/>
                  </a:lnTo>
                  <a:lnTo>
                    <a:pt x="4780172" y="297990"/>
                  </a:lnTo>
                  <a:lnTo>
                    <a:pt x="4729854" y="298959"/>
                  </a:lnTo>
                  <a:lnTo>
                    <a:pt x="4679537" y="299841"/>
                  </a:lnTo>
                  <a:lnTo>
                    <a:pt x="4629219" y="300637"/>
                  </a:lnTo>
                  <a:lnTo>
                    <a:pt x="4578902" y="301347"/>
                  </a:lnTo>
                  <a:lnTo>
                    <a:pt x="4528584" y="301971"/>
                  </a:lnTo>
                  <a:lnTo>
                    <a:pt x="4478267" y="302508"/>
                  </a:lnTo>
                  <a:lnTo>
                    <a:pt x="4427949" y="302959"/>
                  </a:lnTo>
                  <a:lnTo>
                    <a:pt x="4377632" y="303324"/>
                  </a:lnTo>
                  <a:lnTo>
                    <a:pt x="4327314" y="303602"/>
                  </a:lnTo>
                  <a:lnTo>
                    <a:pt x="4276997" y="303794"/>
                  </a:lnTo>
                  <a:lnTo>
                    <a:pt x="4226679" y="303900"/>
                  </a:lnTo>
                  <a:lnTo>
                    <a:pt x="4176362" y="303920"/>
                  </a:lnTo>
                  <a:lnTo>
                    <a:pt x="4126044" y="303853"/>
                  </a:lnTo>
                  <a:lnTo>
                    <a:pt x="4075727" y="303700"/>
                  </a:lnTo>
                  <a:lnTo>
                    <a:pt x="4025409" y="303461"/>
                  </a:lnTo>
                  <a:lnTo>
                    <a:pt x="3975092" y="303135"/>
                  </a:lnTo>
                  <a:lnTo>
                    <a:pt x="3924774" y="302723"/>
                  </a:lnTo>
                  <a:lnTo>
                    <a:pt x="3874457" y="302225"/>
                  </a:lnTo>
                  <a:lnTo>
                    <a:pt x="3824139" y="301641"/>
                  </a:lnTo>
                  <a:lnTo>
                    <a:pt x="3773822" y="300970"/>
                  </a:lnTo>
                  <a:lnTo>
                    <a:pt x="3723504" y="300213"/>
                  </a:lnTo>
                  <a:lnTo>
                    <a:pt x="3673187" y="299370"/>
                  </a:lnTo>
                  <a:lnTo>
                    <a:pt x="3622869" y="298441"/>
                  </a:lnTo>
                  <a:lnTo>
                    <a:pt x="3572552" y="297425"/>
                  </a:lnTo>
                  <a:lnTo>
                    <a:pt x="3522234" y="296323"/>
                  </a:lnTo>
                  <a:lnTo>
                    <a:pt x="3471916" y="295135"/>
                  </a:lnTo>
                  <a:lnTo>
                    <a:pt x="3421599" y="293860"/>
                  </a:lnTo>
                  <a:lnTo>
                    <a:pt x="3371281" y="292499"/>
                  </a:lnTo>
                  <a:lnTo>
                    <a:pt x="3320964" y="291052"/>
                  </a:lnTo>
                  <a:lnTo>
                    <a:pt x="3270646" y="289519"/>
                  </a:lnTo>
                  <a:lnTo>
                    <a:pt x="3220329" y="287899"/>
                  </a:lnTo>
                  <a:lnTo>
                    <a:pt x="3170011" y="286193"/>
                  </a:lnTo>
                  <a:lnTo>
                    <a:pt x="3119693" y="284401"/>
                  </a:lnTo>
                  <a:lnTo>
                    <a:pt x="3069376" y="282522"/>
                  </a:lnTo>
                  <a:lnTo>
                    <a:pt x="3019058" y="280557"/>
                  </a:lnTo>
                  <a:lnTo>
                    <a:pt x="2968741" y="278506"/>
                  </a:lnTo>
                  <a:lnTo>
                    <a:pt x="2918423" y="276369"/>
                  </a:lnTo>
                  <a:lnTo>
                    <a:pt x="2868106" y="274145"/>
                  </a:lnTo>
                  <a:lnTo>
                    <a:pt x="2817788" y="271835"/>
                  </a:lnTo>
                  <a:lnTo>
                    <a:pt x="2767470" y="269439"/>
                  </a:lnTo>
                  <a:lnTo>
                    <a:pt x="2717153" y="266956"/>
                  </a:lnTo>
                  <a:lnTo>
                    <a:pt x="2666835" y="264387"/>
                  </a:lnTo>
                  <a:lnTo>
                    <a:pt x="2616518" y="261732"/>
                  </a:lnTo>
                  <a:lnTo>
                    <a:pt x="2566200" y="258991"/>
                  </a:lnTo>
                  <a:lnTo>
                    <a:pt x="2515882" y="256163"/>
                  </a:lnTo>
                  <a:lnTo>
                    <a:pt x="2465565" y="253249"/>
                  </a:lnTo>
                  <a:lnTo>
                    <a:pt x="2415247" y="250249"/>
                  </a:lnTo>
                  <a:lnTo>
                    <a:pt x="2364929" y="247163"/>
                  </a:lnTo>
                  <a:lnTo>
                    <a:pt x="2314612" y="243990"/>
                  </a:lnTo>
                  <a:lnTo>
                    <a:pt x="2264294" y="240731"/>
                  </a:lnTo>
                  <a:lnTo>
                    <a:pt x="2213977" y="237386"/>
                  </a:lnTo>
                  <a:lnTo>
                    <a:pt x="2163659" y="233954"/>
                  </a:lnTo>
                  <a:lnTo>
                    <a:pt x="2113341" y="230436"/>
                  </a:lnTo>
                  <a:lnTo>
                    <a:pt x="2063024" y="226832"/>
                  </a:lnTo>
                  <a:lnTo>
                    <a:pt x="2012706" y="223142"/>
                  </a:lnTo>
                  <a:lnTo>
                    <a:pt x="1962388" y="219365"/>
                  </a:lnTo>
                  <a:lnTo>
                    <a:pt x="1912071" y="215502"/>
                  </a:lnTo>
                  <a:lnTo>
                    <a:pt x="1861753" y="211553"/>
                  </a:lnTo>
                  <a:lnTo>
                    <a:pt x="1811435" y="207517"/>
                  </a:lnTo>
                  <a:lnTo>
                    <a:pt x="1761118" y="203395"/>
                  </a:lnTo>
                  <a:lnTo>
                    <a:pt x="1710800" y="199187"/>
                  </a:lnTo>
                  <a:lnTo>
                    <a:pt x="1660483" y="194893"/>
                  </a:lnTo>
                  <a:lnTo>
                    <a:pt x="1610165" y="190512"/>
                  </a:lnTo>
                  <a:lnTo>
                    <a:pt x="1559847" y="186045"/>
                  </a:lnTo>
                  <a:lnTo>
                    <a:pt x="1509530" y="181492"/>
                  </a:lnTo>
                  <a:lnTo>
                    <a:pt x="1459212" y="176852"/>
                  </a:lnTo>
                  <a:lnTo>
                    <a:pt x="1408894" y="172127"/>
                  </a:lnTo>
                  <a:lnTo>
                    <a:pt x="1358577" y="167314"/>
                  </a:lnTo>
                  <a:lnTo>
                    <a:pt x="1308259" y="162416"/>
                  </a:lnTo>
                  <a:lnTo>
                    <a:pt x="1257941" y="157432"/>
                  </a:lnTo>
                  <a:lnTo>
                    <a:pt x="1207624" y="152361"/>
                  </a:lnTo>
                  <a:lnTo>
                    <a:pt x="1157306" y="147203"/>
                  </a:lnTo>
                  <a:lnTo>
                    <a:pt x="1106988" y="141960"/>
                  </a:lnTo>
                  <a:lnTo>
                    <a:pt x="1056671" y="136630"/>
                  </a:lnTo>
                  <a:lnTo>
                    <a:pt x="1006353" y="131214"/>
                  </a:lnTo>
                  <a:lnTo>
                    <a:pt x="956035" y="125712"/>
                  </a:lnTo>
                  <a:lnTo>
                    <a:pt x="905718" y="120123"/>
                  </a:lnTo>
                  <a:lnTo>
                    <a:pt x="855400" y="114448"/>
                  </a:lnTo>
                  <a:lnTo>
                    <a:pt x="805082" y="108687"/>
                  </a:lnTo>
                  <a:lnTo>
                    <a:pt x="754765" y="102840"/>
                  </a:lnTo>
                  <a:lnTo>
                    <a:pt x="704447" y="96906"/>
                  </a:lnTo>
                  <a:lnTo>
                    <a:pt x="654129" y="90886"/>
                  </a:lnTo>
                  <a:lnTo>
                    <a:pt x="603812" y="84780"/>
                  </a:lnTo>
                  <a:lnTo>
                    <a:pt x="553494" y="78587"/>
                  </a:lnTo>
                  <a:lnTo>
                    <a:pt x="503176" y="72308"/>
                  </a:lnTo>
                  <a:lnTo>
                    <a:pt x="452859" y="65943"/>
                  </a:lnTo>
                  <a:lnTo>
                    <a:pt x="402541" y="59492"/>
                  </a:lnTo>
                  <a:lnTo>
                    <a:pt x="352223" y="52954"/>
                  </a:lnTo>
                  <a:lnTo>
                    <a:pt x="301906" y="46330"/>
                  </a:lnTo>
                  <a:lnTo>
                    <a:pt x="251588" y="39620"/>
                  </a:lnTo>
                  <a:lnTo>
                    <a:pt x="201270" y="32824"/>
                  </a:lnTo>
                  <a:lnTo>
                    <a:pt x="150953" y="25941"/>
                  </a:lnTo>
                  <a:lnTo>
                    <a:pt x="100635" y="18972"/>
                  </a:lnTo>
                  <a:lnTo>
                    <a:pt x="50317" y="11916"/>
                  </a:lnTo>
                  <a:lnTo>
                    <a:pt x="0" y="4775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95093" y="8704204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0" y="0"/>
                  </a:moveTo>
                  <a:lnTo>
                    <a:pt x="14449" y="99476"/>
                  </a:lnTo>
                  <a:lnTo>
                    <a:pt x="106698" y="352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192" y="528448"/>
            <a:ext cx="13000064" cy="105821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8754" y="204539"/>
            <a:ext cx="10883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torchinfo.summary(model,</a:t>
            </a:r>
            <a:r>
              <a:rPr sz="2600" spc="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input_size=(32,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spc="-15" baseline="1068" dirty="0">
                <a:solidFill>
                  <a:srgbClr val="FFFFFF"/>
                </a:solidFill>
                <a:latin typeface="Courier New"/>
                <a:cs typeface="Courier New"/>
              </a:rPr>
              <a:t>224))</a:t>
            </a:r>
            <a:endParaRPr sz="3900" baseline="1068">
              <a:latin typeface="Courier New"/>
              <a:cs typeface="Courier New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321740" y="1003004"/>
            <a:ext cx="1767839" cy="185420"/>
            <a:chOff x="12321740" y="1003004"/>
            <a:chExt cx="1767839" cy="185420"/>
          </a:xfrm>
        </p:grpSpPr>
        <p:sp>
          <p:nvSpPr>
            <p:cNvPr id="5" name="object 5"/>
            <p:cNvSpPr/>
            <p:nvPr/>
          </p:nvSpPr>
          <p:spPr>
            <a:xfrm>
              <a:off x="12411542" y="1013482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4">
                  <a:moveTo>
                    <a:pt x="1666992" y="0"/>
                  </a:moveTo>
                  <a:lnTo>
                    <a:pt x="10441" y="124306"/>
                  </a:lnTo>
                  <a:lnTo>
                    <a:pt x="0" y="1250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321740" y="1087669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30">
                  <a:moveTo>
                    <a:pt x="96478" y="0"/>
                  </a:moveTo>
                  <a:lnTo>
                    <a:pt x="0" y="57641"/>
                  </a:lnTo>
                  <a:lnTo>
                    <a:pt x="104007" y="100238"/>
                  </a:lnTo>
                  <a:lnTo>
                    <a:pt x="96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110865" y="439170"/>
            <a:ext cx="4472305" cy="1066800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/>
          <a:p>
            <a:pPr marL="1200785" marR="5080" indent="-1188720">
              <a:lnSpc>
                <a:spcPts val="3870"/>
              </a:lnSpc>
              <a:spcBef>
                <a:spcPts val="10"/>
              </a:spcBef>
            </a:pPr>
            <a:r>
              <a:rPr sz="4950" b="1" spc="-502" baseline="-5050" dirty="0">
                <a:solidFill>
                  <a:srgbClr val="FFFFFF"/>
                </a:solidFill>
                <a:latin typeface="Gill Sans MT"/>
                <a:cs typeface="Gill Sans MT"/>
              </a:rPr>
              <a:t>Are</a:t>
            </a:r>
            <a:r>
              <a:rPr sz="4950" b="1" spc="-209" baseline="-50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-487" baseline="-3367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4950" b="1" spc="-209" baseline="-33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-15" baseline="-2525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4950" b="1" spc="-240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40" dirty="0">
                <a:solidFill>
                  <a:srgbClr val="F8BA00"/>
                </a:solidFill>
                <a:latin typeface="Gill Sans MT"/>
                <a:cs typeface="Gill Sans MT"/>
              </a:rPr>
              <a:t>trainable</a:t>
            </a:r>
            <a:r>
              <a:rPr sz="4950" b="1" spc="-60" baseline="3367" dirty="0">
                <a:solidFill>
                  <a:srgbClr val="FFFFFF"/>
                </a:solidFill>
                <a:latin typeface="Gill Sans MT"/>
                <a:cs typeface="Gill Sans MT"/>
              </a:rPr>
              <a:t>? </a:t>
            </a:r>
            <a:r>
              <a:rPr sz="3300" b="1" spc="-10" dirty="0">
                <a:solidFill>
                  <a:srgbClr val="FFFFFF"/>
                </a:solidFill>
                <a:latin typeface="Gill Sans MT"/>
                <a:cs typeface="Gill Sans MT"/>
              </a:rPr>
              <a:t>(unfrozen)</a:t>
            </a:r>
            <a:endParaRPr sz="3300">
              <a:latin typeface="Gill Sans MT"/>
              <a:cs typeface="Gill Sans MT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66618" y="967574"/>
            <a:ext cx="13776960" cy="8768080"/>
            <a:chOff x="466618" y="967574"/>
            <a:chExt cx="13776960" cy="8768080"/>
          </a:xfrm>
        </p:grpSpPr>
        <p:sp>
          <p:nvSpPr>
            <p:cNvPr id="9" name="object 9"/>
            <p:cNvSpPr/>
            <p:nvPr/>
          </p:nvSpPr>
          <p:spPr>
            <a:xfrm>
              <a:off x="11325194" y="993926"/>
              <a:ext cx="949325" cy="7913370"/>
            </a:xfrm>
            <a:custGeom>
              <a:avLst/>
              <a:gdLst/>
              <a:ahLst/>
              <a:cxnLst/>
              <a:rect l="l" t="t" r="r" b="b"/>
              <a:pathLst>
                <a:path w="949325" h="7913370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6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7641078"/>
                  </a:lnTo>
                  <a:lnTo>
                    <a:pt x="948561" y="7695230"/>
                  </a:lnTo>
                  <a:lnTo>
                    <a:pt x="947103" y="7738901"/>
                  </a:lnTo>
                  <a:lnTo>
                    <a:pt x="935434" y="7800789"/>
                  </a:lnTo>
                  <a:lnTo>
                    <a:pt x="896876" y="7861313"/>
                  </a:lnTo>
                  <a:lnTo>
                    <a:pt x="836353" y="7899871"/>
                  </a:lnTo>
                  <a:lnTo>
                    <a:pt x="774465" y="7911540"/>
                  </a:lnTo>
                  <a:lnTo>
                    <a:pt x="730793" y="7912998"/>
                  </a:lnTo>
                  <a:lnTo>
                    <a:pt x="676641" y="7913207"/>
                  </a:lnTo>
                  <a:lnTo>
                    <a:pt x="272128" y="7913207"/>
                  </a:lnTo>
                  <a:lnTo>
                    <a:pt x="217976" y="7912998"/>
                  </a:lnTo>
                  <a:lnTo>
                    <a:pt x="174305" y="7911540"/>
                  </a:lnTo>
                  <a:lnTo>
                    <a:pt x="112416" y="7899871"/>
                  </a:lnTo>
                  <a:lnTo>
                    <a:pt x="51893" y="7861313"/>
                  </a:lnTo>
                  <a:lnTo>
                    <a:pt x="13335" y="7800789"/>
                  </a:lnTo>
                  <a:lnTo>
                    <a:pt x="1666" y="7738901"/>
                  </a:lnTo>
                  <a:lnTo>
                    <a:pt x="208" y="7695230"/>
                  </a:lnTo>
                  <a:lnTo>
                    <a:pt x="0" y="7641078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56024" y="993926"/>
              <a:ext cx="1748789" cy="7913370"/>
            </a:xfrm>
            <a:custGeom>
              <a:avLst/>
              <a:gdLst/>
              <a:ahLst/>
              <a:cxnLst/>
              <a:rect l="l" t="t" r="r" b="b"/>
              <a:pathLst>
                <a:path w="1748790" h="7913370">
                  <a:moveTo>
                    <a:pt x="232687" y="0"/>
                  </a:moveTo>
                  <a:lnTo>
                    <a:pt x="1515931" y="0"/>
                  </a:lnTo>
                  <a:lnTo>
                    <a:pt x="1562235" y="178"/>
                  </a:lnTo>
                  <a:lnTo>
                    <a:pt x="1629236" y="4810"/>
                  </a:lnTo>
                  <a:lnTo>
                    <a:pt x="1680328" y="25149"/>
                  </a:lnTo>
                  <a:lnTo>
                    <a:pt x="1723469" y="68290"/>
                  </a:lnTo>
                  <a:lnTo>
                    <a:pt x="1743808" y="119381"/>
                  </a:lnTo>
                  <a:lnTo>
                    <a:pt x="1748440" y="186383"/>
                  </a:lnTo>
                  <a:lnTo>
                    <a:pt x="1748619" y="232687"/>
                  </a:lnTo>
                  <a:lnTo>
                    <a:pt x="1748619" y="7680519"/>
                  </a:lnTo>
                  <a:lnTo>
                    <a:pt x="1748440" y="7726823"/>
                  </a:lnTo>
                  <a:lnTo>
                    <a:pt x="1743808" y="7793824"/>
                  </a:lnTo>
                  <a:lnTo>
                    <a:pt x="1723469" y="7844916"/>
                  </a:lnTo>
                  <a:lnTo>
                    <a:pt x="1680328" y="7888057"/>
                  </a:lnTo>
                  <a:lnTo>
                    <a:pt x="1629236" y="7908396"/>
                  </a:lnTo>
                  <a:lnTo>
                    <a:pt x="1562235" y="7913029"/>
                  </a:lnTo>
                  <a:lnTo>
                    <a:pt x="1515931" y="7913207"/>
                  </a:lnTo>
                  <a:lnTo>
                    <a:pt x="232687" y="7913207"/>
                  </a:lnTo>
                  <a:lnTo>
                    <a:pt x="186383" y="7913029"/>
                  </a:lnTo>
                  <a:lnTo>
                    <a:pt x="119381" y="7908396"/>
                  </a:lnTo>
                  <a:lnTo>
                    <a:pt x="68290" y="7888057"/>
                  </a:lnTo>
                  <a:lnTo>
                    <a:pt x="25149" y="7844916"/>
                  </a:lnTo>
                  <a:lnTo>
                    <a:pt x="4810" y="7793824"/>
                  </a:lnTo>
                  <a:lnTo>
                    <a:pt x="178" y="7726823"/>
                  </a:lnTo>
                  <a:lnTo>
                    <a:pt x="0" y="7680519"/>
                  </a:lnTo>
                  <a:lnTo>
                    <a:pt x="0" y="232687"/>
                  </a:lnTo>
                  <a:lnTo>
                    <a:pt x="178" y="186383"/>
                  </a:lnTo>
                  <a:lnTo>
                    <a:pt x="4810" y="119381"/>
                  </a:lnTo>
                  <a:lnTo>
                    <a:pt x="25149" y="68290"/>
                  </a:lnTo>
                  <a:lnTo>
                    <a:pt x="68290" y="25149"/>
                  </a:lnTo>
                  <a:lnTo>
                    <a:pt x="119381" y="4810"/>
                  </a:lnTo>
                  <a:lnTo>
                    <a:pt x="186383" y="178"/>
                  </a:lnTo>
                  <a:lnTo>
                    <a:pt x="232687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2970" y="8859115"/>
              <a:ext cx="2703830" cy="850265"/>
            </a:xfrm>
            <a:custGeom>
              <a:avLst/>
              <a:gdLst/>
              <a:ahLst/>
              <a:cxnLst/>
              <a:rect l="l" t="t" r="r" b="b"/>
              <a:pathLst>
                <a:path w="2703830" h="850265">
                  <a:moveTo>
                    <a:pt x="118201" y="0"/>
                  </a:moveTo>
                  <a:lnTo>
                    <a:pt x="2585287" y="0"/>
                  </a:lnTo>
                  <a:lnTo>
                    <a:pt x="2608809" y="90"/>
                  </a:lnTo>
                  <a:lnTo>
                    <a:pt x="2654660" y="5792"/>
                  </a:lnTo>
                  <a:lnTo>
                    <a:pt x="2690714" y="34690"/>
                  </a:lnTo>
                  <a:lnTo>
                    <a:pt x="2702765" y="75711"/>
                  </a:lnTo>
                  <a:lnTo>
                    <a:pt x="2703489" y="118201"/>
                  </a:lnTo>
                  <a:lnTo>
                    <a:pt x="2703489" y="731673"/>
                  </a:lnTo>
                  <a:lnTo>
                    <a:pt x="2702765" y="774164"/>
                  </a:lnTo>
                  <a:lnTo>
                    <a:pt x="2690714" y="815184"/>
                  </a:lnTo>
                  <a:lnTo>
                    <a:pt x="2654660" y="844082"/>
                  </a:lnTo>
                  <a:lnTo>
                    <a:pt x="2608809" y="849784"/>
                  </a:lnTo>
                  <a:lnTo>
                    <a:pt x="2585287" y="849875"/>
                  </a:lnTo>
                  <a:lnTo>
                    <a:pt x="118201" y="849875"/>
                  </a:lnTo>
                  <a:lnTo>
                    <a:pt x="75711" y="849151"/>
                  </a:lnTo>
                  <a:lnTo>
                    <a:pt x="34690" y="837099"/>
                  </a:lnTo>
                  <a:lnTo>
                    <a:pt x="5792" y="801045"/>
                  </a:lnTo>
                  <a:lnTo>
                    <a:pt x="90" y="755195"/>
                  </a:lnTo>
                  <a:lnTo>
                    <a:pt x="0" y="731673"/>
                  </a:lnTo>
                  <a:lnTo>
                    <a:pt x="0" y="118201"/>
                  </a:lnTo>
                  <a:lnTo>
                    <a:pt x="724" y="75711"/>
                  </a:lnTo>
                  <a:lnTo>
                    <a:pt x="12775" y="34690"/>
                  </a:lnTo>
                  <a:lnTo>
                    <a:pt x="48829" y="5792"/>
                  </a:lnTo>
                  <a:lnTo>
                    <a:pt x="94680" y="90"/>
                  </a:lnTo>
                  <a:lnTo>
                    <a:pt x="118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75884" y="1380392"/>
              <a:ext cx="7257415" cy="667385"/>
            </a:xfrm>
            <a:custGeom>
              <a:avLst/>
              <a:gdLst/>
              <a:ahLst/>
              <a:cxnLst/>
              <a:rect l="l" t="t" r="r" b="b"/>
              <a:pathLst>
                <a:path w="7257415" h="667385">
                  <a:moveTo>
                    <a:pt x="7256960" y="667241"/>
                  </a:moveTo>
                  <a:lnTo>
                    <a:pt x="10426" y="95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886212" y="1331302"/>
              <a:ext cx="104775" cy="100330"/>
            </a:xfrm>
            <a:custGeom>
              <a:avLst/>
              <a:gdLst/>
              <a:ahLst/>
              <a:cxnLst/>
              <a:rect l="l" t="t" r="r" b="b"/>
              <a:pathLst>
                <a:path w="104775" h="100330">
                  <a:moveTo>
                    <a:pt x="104700" y="0"/>
                  </a:moveTo>
                  <a:lnTo>
                    <a:pt x="0" y="40844"/>
                  </a:lnTo>
                  <a:lnTo>
                    <a:pt x="95496" y="100097"/>
                  </a:lnTo>
                  <a:lnTo>
                    <a:pt x="104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84912" y="1420759"/>
              <a:ext cx="4862830" cy="1350645"/>
            </a:xfrm>
            <a:custGeom>
              <a:avLst/>
              <a:gdLst/>
              <a:ahLst/>
              <a:cxnLst/>
              <a:rect l="l" t="t" r="r" b="b"/>
              <a:pathLst>
                <a:path w="4862830" h="1350645">
                  <a:moveTo>
                    <a:pt x="4862679" y="1350229"/>
                  </a:moveTo>
                  <a:lnTo>
                    <a:pt x="10089" y="280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798144" y="137513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5">
                  <a:moveTo>
                    <a:pt x="110303" y="0"/>
                  </a:moveTo>
                  <a:lnTo>
                    <a:pt x="0" y="21534"/>
                  </a:lnTo>
                  <a:lnTo>
                    <a:pt x="83408" y="96855"/>
                  </a:lnTo>
                  <a:lnTo>
                    <a:pt x="1103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13778000" y="1448358"/>
            <a:ext cx="5734685" cy="157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55625">
              <a:lnSpc>
                <a:spcPct val="154200"/>
              </a:lnSpc>
              <a:spcBef>
                <a:spcPts val="100"/>
              </a:spcBef>
            </a:pPr>
            <a:r>
              <a:rPr sz="3300" b="1" spc="-70" dirty="0">
                <a:solidFill>
                  <a:srgbClr val="00A2FF"/>
                </a:solidFill>
                <a:latin typeface="Gill Sans MT"/>
                <a:cs typeface="Gill Sans MT"/>
              </a:rPr>
              <a:t>Input</a:t>
            </a:r>
            <a:r>
              <a:rPr sz="3300" b="1" spc="-160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300" b="1" spc="-235" dirty="0">
                <a:solidFill>
                  <a:srgbClr val="00A2FF"/>
                </a:solidFill>
                <a:latin typeface="Gill Sans MT"/>
                <a:cs typeface="Gill Sans MT"/>
              </a:rPr>
              <a:t>shape</a:t>
            </a:r>
            <a:r>
              <a:rPr sz="3300" b="1" spc="-80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latin typeface="Gill Sans MT"/>
                <a:cs typeface="Gill Sans MT"/>
              </a:rPr>
              <a:t>of</a:t>
            </a:r>
            <a:r>
              <a:rPr sz="3300" b="1" spc="-160" dirty="0">
                <a:latin typeface="Gill Sans MT"/>
                <a:cs typeface="Gill Sans MT"/>
              </a:rPr>
              <a:t> </a:t>
            </a:r>
            <a:r>
              <a:rPr sz="3300" b="1" spc="-65" dirty="0">
                <a:latin typeface="Gill Sans MT"/>
                <a:cs typeface="Gill Sans MT"/>
              </a:rPr>
              <a:t>data</a:t>
            </a:r>
            <a:r>
              <a:rPr sz="3300" b="1" spc="-114" dirty="0">
                <a:latin typeface="Gill Sans MT"/>
                <a:cs typeface="Gill Sans MT"/>
              </a:rPr>
              <a:t> </a:t>
            </a:r>
            <a:r>
              <a:rPr sz="3300" b="1" spc="-385" dirty="0">
                <a:latin typeface="Gill Sans MT"/>
                <a:cs typeface="Gill Sans MT"/>
              </a:rPr>
              <a:t>per</a:t>
            </a:r>
            <a:r>
              <a:rPr sz="3300" b="1" spc="-80" dirty="0">
                <a:latin typeface="Gill Sans MT"/>
                <a:cs typeface="Gill Sans MT"/>
              </a:rPr>
              <a:t> </a:t>
            </a:r>
            <a:r>
              <a:rPr sz="3300" b="1" spc="-10" dirty="0">
                <a:latin typeface="Gill Sans MT"/>
                <a:cs typeface="Gill Sans MT"/>
              </a:rPr>
              <a:t>layer </a:t>
            </a:r>
            <a:r>
              <a:rPr sz="3300" b="1" spc="-195" dirty="0">
                <a:solidFill>
                  <a:srgbClr val="61D836"/>
                </a:solidFill>
                <a:latin typeface="Gill Sans MT"/>
                <a:cs typeface="Gill Sans MT"/>
              </a:rPr>
              <a:t>Output</a:t>
            </a:r>
            <a:r>
              <a:rPr sz="3300" b="1" spc="-8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300" b="1" spc="-235" dirty="0">
                <a:solidFill>
                  <a:srgbClr val="61D836"/>
                </a:solidFill>
                <a:latin typeface="Gill Sans MT"/>
                <a:cs typeface="Gill Sans MT"/>
              </a:rPr>
              <a:t>shape</a:t>
            </a:r>
            <a:r>
              <a:rPr sz="3300" b="1" spc="-8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latin typeface="Gill Sans MT"/>
                <a:cs typeface="Gill Sans MT"/>
              </a:rPr>
              <a:t>of</a:t>
            </a:r>
            <a:r>
              <a:rPr sz="3300" b="1" spc="-160" dirty="0">
                <a:latin typeface="Gill Sans MT"/>
                <a:cs typeface="Gill Sans MT"/>
              </a:rPr>
              <a:t> </a:t>
            </a:r>
            <a:r>
              <a:rPr sz="3300" b="1" spc="-65" dirty="0">
                <a:latin typeface="Gill Sans MT"/>
                <a:cs typeface="Gill Sans MT"/>
              </a:rPr>
              <a:t>data</a:t>
            </a:r>
            <a:r>
              <a:rPr sz="3300" b="1" spc="-100" dirty="0">
                <a:latin typeface="Gill Sans MT"/>
                <a:cs typeface="Gill Sans MT"/>
              </a:rPr>
              <a:t> </a:t>
            </a:r>
            <a:r>
              <a:rPr sz="3300" b="1" spc="-385" dirty="0">
                <a:latin typeface="Gill Sans MT"/>
                <a:cs typeface="Gill Sans MT"/>
              </a:rPr>
              <a:t>per</a:t>
            </a:r>
            <a:r>
              <a:rPr sz="3300" b="1" spc="-80" dirty="0">
                <a:latin typeface="Gill Sans MT"/>
                <a:cs typeface="Gill Sans MT"/>
              </a:rPr>
              <a:t> </a:t>
            </a:r>
            <a:r>
              <a:rPr sz="3300" b="1" spc="-10" dirty="0">
                <a:latin typeface="Gill Sans MT"/>
                <a:cs typeface="Gill Sans MT"/>
              </a:rPr>
              <a:t>layer</a:t>
            </a:r>
            <a:endParaRPr sz="3300">
              <a:latin typeface="Gill Sans MT"/>
              <a:cs typeface="Gill Sans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308034" y="9233792"/>
            <a:ext cx="10733405" cy="100965"/>
            <a:chOff x="3308034" y="9233792"/>
            <a:chExt cx="10733405" cy="100965"/>
          </a:xfrm>
        </p:grpSpPr>
        <p:sp>
          <p:nvSpPr>
            <p:cNvPr id="18" name="object 18"/>
            <p:cNvSpPr/>
            <p:nvPr/>
          </p:nvSpPr>
          <p:spPr>
            <a:xfrm>
              <a:off x="3398085" y="9284053"/>
              <a:ext cx="10633075" cy="0"/>
            </a:xfrm>
            <a:custGeom>
              <a:avLst/>
              <a:gdLst/>
              <a:ahLst/>
              <a:cxnLst/>
              <a:rect l="l" t="t" r="r" b="b"/>
              <a:pathLst>
                <a:path w="10633075">
                  <a:moveTo>
                    <a:pt x="10632618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8034" y="92337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035752" y="8711579"/>
            <a:ext cx="5060315" cy="9994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33679" marR="5080" indent="-221615">
              <a:lnSpc>
                <a:spcPts val="3710"/>
              </a:lnSpc>
              <a:spcBef>
                <a:spcPts val="430"/>
              </a:spcBef>
            </a:pPr>
            <a:r>
              <a:rPr sz="3300" b="1" spc="-204" dirty="0">
                <a:solidFill>
                  <a:srgbClr val="FFFFFF"/>
                </a:solidFill>
                <a:latin typeface="Gill Sans MT"/>
                <a:cs typeface="Gill Sans MT"/>
              </a:rPr>
              <a:t>Total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70" dirty="0">
                <a:solidFill>
                  <a:srgbClr val="FFFFFF"/>
                </a:solidFill>
                <a:latin typeface="Gill Sans MT"/>
                <a:cs typeface="Gill Sans MT"/>
              </a:rPr>
              <a:t>number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300" b="1" spc="-10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225" dirty="0">
                <a:solidFill>
                  <a:srgbClr val="EF5FA7"/>
                </a:solidFill>
                <a:latin typeface="Gill Sans MT"/>
                <a:cs typeface="Gill Sans MT"/>
              </a:rPr>
              <a:t>parameters </a:t>
            </a:r>
            <a:r>
              <a:rPr sz="3300" b="1" spc="55" dirty="0">
                <a:solidFill>
                  <a:srgbClr val="EF5FA7"/>
                </a:solidFill>
                <a:latin typeface="Gill Sans MT"/>
                <a:cs typeface="Gill Sans MT"/>
              </a:rPr>
              <a:t>and</a:t>
            </a:r>
            <a:r>
              <a:rPr sz="3300" b="1" spc="-110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300" b="1" spc="-85" dirty="0">
                <a:solidFill>
                  <a:srgbClr val="EF5FA7"/>
                </a:solidFill>
                <a:latin typeface="Gill Sans MT"/>
                <a:cs typeface="Gill Sans MT"/>
              </a:rPr>
              <a:t>trainable</a:t>
            </a:r>
            <a:r>
              <a:rPr sz="3300" b="1" spc="-110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300" b="1" spc="-130" dirty="0">
                <a:solidFill>
                  <a:srgbClr val="EF5FA7"/>
                </a:solidFill>
                <a:latin typeface="Gill Sans MT"/>
                <a:cs typeface="Gill Sans MT"/>
              </a:rPr>
              <a:t>parameters</a:t>
            </a:r>
            <a:endParaRPr sz="33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522734" y="993926"/>
            <a:ext cx="1905635" cy="7913370"/>
          </a:xfrm>
          <a:custGeom>
            <a:avLst/>
            <a:gdLst/>
            <a:ahLst/>
            <a:cxnLst/>
            <a:rect l="l" t="t" r="r" b="b"/>
            <a:pathLst>
              <a:path w="1905634" h="7913370">
                <a:moveTo>
                  <a:pt x="232687" y="0"/>
                </a:moveTo>
                <a:lnTo>
                  <a:pt x="1672613" y="0"/>
                </a:lnTo>
                <a:lnTo>
                  <a:pt x="1718917" y="178"/>
                </a:lnTo>
                <a:lnTo>
                  <a:pt x="1785919" y="4810"/>
                </a:lnTo>
                <a:lnTo>
                  <a:pt x="1837010" y="25149"/>
                </a:lnTo>
                <a:lnTo>
                  <a:pt x="1880151" y="68290"/>
                </a:lnTo>
                <a:lnTo>
                  <a:pt x="1900490" y="119381"/>
                </a:lnTo>
                <a:lnTo>
                  <a:pt x="1905122" y="186383"/>
                </a:lnTo>
                <a:lnTo>
                  <a:pt x="1905301" y="232687"/>
                </a:lnTo>
                <a:lnTo>
                  <a:pt x="1905301" y="7680519"/>
                </a:lnTo>
                <a:lnTo>
                  <a:pt x="1905122" y="7726823"/>
                </a:lnTo>
                <a:lnTo>
                  <a:pt x="1900490" y="7793824"/>
                </a:lnTo>
                <a:lnTo>
                  <a:pt x="1880151" y="7844916"/>
                </a:lnTo>
                <a:lnTo>
                  <a:pt x="1837010" y="7888057"/>
                </a:lnTo>
                <a:lnTo>
                  <a:pt x="1785919" y="7908396"/>
                </a:lnTo>
                <a:lnTo>
                  <a:pt x="1718917" y="7913029"/>
                </a:lnTo>
                <a:lnTo>
                  <a:pt x="1672613" y="7913207"/>
                </a:lnTo>
                <a:lnTo>
                  <a:pt x="232687" y="7913207"/>
                </a:lnTo>
                <a:lnTo>
                  <a:pt x="186383" y="7913029"/>
                </a:lnTo>
                <a:lnTo>
                  <a:pt x="119381" y="7908396"/>
                </a:lnTo>
                <a:lnTo>
                  <a:pt x="68290" y="7888057"/>
                </a:lnTo>
                <a:lnTo>
                  <a:pt x="25149" y="7844916"/>
                </a:lnTo>
                <a:lnTo>
                  <a:pt x="4810" y="7793824"/>
                </a:lnTo>
                <a:lnTo>
                  <a:pt x="178" y="7726823"/>
                </a:lnTo>
                <a:lnTo>
                  <a:pt x="0" y="7680519"/>
                </a:lnTo>
                <a:lnTo>
                  <a:pt x="0" y="232687"/>
                </a:lnTo>
                <a:lnTo>
                  <a:pt x="178" y="186383"/>
                </a:lnTo>
                <a:lnTo>
                  <a:pt x="4810" y="119381"/>
                </a:lnTo>
                <a:lnTo>
                  <a:pt x="25149" y="68290"/>
                </a:lnTo>
                <a:lnTo>
                  <a:pt x="68290" y="25149"/>
                </a:lnTo>
                <a:lnTo>
                  <a:pt x="119381" y="4810"/>
                </a:lnTo>
                <a:lnTo>
                  <a:pt x="186383" y="178"/>
                </a:lnTo>
                <a:lnTo>
                  <a:pt x="23268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28754" y="204539"/>
            <a:ext cx="10883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FFFFFF"/>
                </a:solidFill>
                <a:latin typeface="Courier New"/>
                <a:cs typeface="Courier New"/>
              </a:rPr>
              <a:t>torchinfo.summary(model,</a:t>
            </a:r>
            <a:r>
              <a:rPr sz="2600" spc="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input_size=(32,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baseline="1068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900" spc="292" baseline="1068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900" spc="-15" baseline="1068" dirty="0">
                <a:solidFill>
                  <a:srgbClr val="FFFFFF"/>
                </a:solidFill>
                <a:latin typeface="Courier New"/>
                <a:cs typeface="Courier New"/>
              </a:rPr>
              <a:t>224))</a:t>
            </a:r>
            <a:endParaRPr sz="3900" baseline="1068">
              <a:latin typeface="Courier New"/>
              <a:cs typeface="Courier Ne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2321740" y="1003004"/>
            <a:ext cx="1767839" cy="185420"/>
            <a:chOff x="12321740" y="1003004"/>
            <a:chExt cx="1767839" cy="185420"/>
          </a:xfrm>
        </p:grpSpPr>
        <p:sp>
          <p:nvSpPr>
            <p:cNvPr id="4" name="object 4"/>
            <p:cNvSpPr/>
            <p:nvPr/>
          </p:nvSpPr>
          <p:spPr>
            <a:xfrm>
              <a:off x="12411542" y="1013482"/>
              <a:ext cx="1667510" cy="125095"/>
            </a:xfrm>
            <a:custGeom>
              <a:avLst/>
              <a:gdLst/>
              <a:ahLst/>
              <a:cxnLst/>
              <a:rect l="l" t="t" r="r" b="b"/>
              <a:pathLst>
                <a:path w="1667509" h="125094">
                  <a:moveTo>
                    <a:pt x="1666992" y="0"/>
                  </a:moveTo>
                  <a:lnTo>
                    <a:pt x="10441" y="124306"/>
                  </a:lnTo>
                  <a:lnTo>
                    <a:pt x="0" y="1250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321740" y="1087669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30">
                  <a:moveTo>
                    <a:pt x="96478" y="0"/>
                  </a:moveTo>
                  <a:lnTo>
                    <a:pt x="0" y="57641"/>
                  </a:lnTo>
                  <a:lnTo>
                    <a:pt x="104007" y="100238"/>
                  </a:lnTo>
                  <a:lnTo>
                    <a:pt x="964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798591" y="429888"/>
            <a:ext cx="3874135" cy="1064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15" algn="ctr">
              <a:lnSpc>
                <a:spcPts val="3679"/>
              </a:lnSpc>
            </a:pPr>
            <a:r>
              <a:rPr sz="4950" b="1" spc="247" baseline="-2525" dirty="0">
                <a:solidFill>
                  <a:srgbClr val="FFFFFF"/>
                </a:solidFill>
                <a:latin typeface="Gill Sans MT"/>
                <a:cs typeface="Gill Sans MT"/>
              </a:rPr>
              <a:t>Many</a:t>
            </a:r>
            <a:r>
              <a:rPr sz="4950" b="1" spc="-209" baseline="-25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endParaRPr sz="3300">
              <a:latin typeface="Gill Sans MT"/>
              <a:cs typeface="Gill Sans MT"/>
            </a:endParaRPr>
          </a:p>
          <a:p>
            <a:pPr algn="ctr">
              <a:lnSpc>
                <a:spcPts val="3945"/>
              </a:lnSpc>
            </a:pPr>
            <a:r>
              <a:rPr sz="3300" b="1" spc="-30" dirty="0">
                <a:solidFill>
                  <a:srgbClr val="FFFFFF"/>
                </a:solidFill>
                <a:latin typeface="Gill Sans MT"/>
                <a:cs typeface="Gill Sans MT"/>
              </a:rPr>
              <a:t>untrainable</a:t>
            </a:r>
            <a:r>
              <a:rPr sz="3300" b="1" spc="-1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950" b="1" spc="-15" baseline="4208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4950" b="1" spc="-15" baseline="5050" dirty="0">
                <a:solidFill>
                  <a:srgbClr val="FF644E"/>
                </a:solidFill>
                <a:latin typeface="Gill Sans MT"/>
                <a:cs typeface="Gill Sans MT"/>
              </a:rPr>
              <a:t>frozen</a:t>
            </a:r>
            <a:r>
              <a:rPr sz="4950" b="1" spc="-15" baseline="6734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4950" baseline="6734">
              <a:latin typeface="Gill Sans MT"/>
              <a:cs typeface="Gill Sans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19051" y="8060371"/>
            <a:ext cx="1256506" cy="41883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66793" y="967749"/>
            <a:ext cx="13647419" cy="8767445"/>
            <a:chOff x="466793" y="967749"/>
            <a:chExt cx="13647419" cy="8767445"/>
          </a:xfrm>
        </p:grpSpPr>
        <p:sp>
          <p:nvSpPr>
            <p:cNvPr id="9" name="object 9"/>
            <p:cNvSpPr/>
            <p:nvPr/>
          </p:nvSpPr>
          <p:spPr>
            <a:xfrm>
              <a:off x="11325194" y="993926"/>
              <a:ext cx="949325" cy="6799580"/>
            </a:xfrm>
            <a:custGeom>
              <a:avLst/>
              <a:gdLst/>
              <a:ahLst/>
              <a:cxnLst/>
              <a:rect l="l" t="t" r="r" b="b"/>
              <a:pathLst>
                <a:path w="949325" h="6799580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6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6527224"/>
                  </a:lnTo>
                  <a:lnTo>
                    <a:pt x="948561" y="6581376"/>
                  </a:lnTo>
                  <a:lnTo>
                    <a:pt x="947103" y="6625048"/>
                  </a:lnTo>
                  <a:lnTo>
                    <a:pt x="935434" y="6686935"/>
                  </a:lnTo>
                  <a:lnTo>
                    <a:pt x="896876" y="6747459"/>
                  </a:lnTo>
                  <a:lnTo>
                    <a:pt x="836353" y="6786017"/>
                  </a:lnTo>
                  <a:lnTo>
                    <a:pt x="774465" y="6797686"/>
                  </a:lnTo>
                  <a:lnTo>
                    <a:pt x="730793" y="6799144"/>
                  </a:lnTo>
                  <a:lnTo>
                    <a:pt x="676641" y="6799353"/>
                  </a:lnTo>
                  <a:lnTo>
                    <a:pt x="272128" y="6799353"/>
                  </a:lnTo>
                  <a:lnTo>
                    <a:pt x="217976" y="6799144"/>
                  </a:lnTo>
                  <a:lnTo>
                    <a:pt x="174305" y="6797686"/>
                  </a:lnTo>
                  <a:lnTo>
                    <a:pt x="112416" y="6786017"/>
                  </a:lnTo>
                  <a:lnTo>
                    <a:pt x="51893" y="6747459"/>
                  </a:lnTo>
                  <a:lnTo>
                    <a:pt x="13335" y="6686935"/>
                  </a:lnTo>
                  <a:lnTo>
                    <a:pt x="1666" y="6625048"/>
                  </a:lnTo>
                  <a:lnTo>
                    <a:pt x="208" y="6581376"/>
                  </a:lnTo>
                  <a:lnTo>
                    <a:pt x="0" y="6527224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FF93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970" y="8859115"/>
              <a:ext cx="2957830" cy="850265"/>
            </a:xfrm>
            <a:custGeom>
              <a:avLst/>
              <a:gdLst/>
              <a:ahLst/>
              <a:cxnLst/>
              <a:rect l="l" t="t" r="r" b="b"/>
              <a:pathLst>
                <a:path w="2957829" h="850265">
                  <a:moveTo>
                    <a:pt x="118201" y="0"/>
                  </a:moveTo>
                  <a:lnTo>
                    <a:pt x="2839400" y="0"/>
                  </a:lnTo>
                  <a:lnTo>
                    <a:pt x="2862921" y="90"/>
                  </a:lnTo>
                  <a:lnTo>
                    <a:pt x="2908773" y="5792"/>
                  </a:lnTo>
                  <a:lnTo>
                    <a:pt x="2944826" y="34690"/>
                  </a:lnTo>
                  <a:lnTo>
                    <a:pt x="2956878" y="75711"/>
                  </a:lnTo>
                  <a:lnTo>
                    <a:pt x="2957602" y="118201"/>
                  </a:lnTo>
                  <a:lnTo>
                    <a:pt x="2957602" y="731673"/>
                  </a:lnTo>
                  <a:lnTo>
                    <a:pt x="2956878" y="774164"/>
                  </a:lnTo>
                  <a:lnTo>
                    <a:pt x="2944826" y="815184"/>
                  </a:lnTo>
                  <a:lnTo>
                    <a:pt x="2908773" y="844082"/>
                  </a:lnTo>
                  <a:lnTo>
                    <a:pt x="2862921" y="849784"/>
                  </a:lnTo>
                  <a:lnTo>
                    <a:pt x="2839400" y="849875"/>
                  </a:lnTo>
                  <a:lnTo>
                    <a:pt x="118201" y="849875"/>
                  </a:lnTo>
                  <a:lnTo>
                    <a:pt x="75711" y="849151"/>
                  </a:lnTo>
                  <a:lnTo>
                    <a:pt x="34690" y="837099"/>
                  </a:lnTo>
                  <a:lnTo>
                    <a:pt x="5792" y="801045"/>
                  </a:lnTo>
                  <a:lnTo>
                    <a:pt x="90" y="755195"/>
                  </a:lnTo>
                  <a:lnTo>
                    <a:pt x="0" y="731673"/>
                  </a:lnTo>
                  <a:lnTo>
                    <a:pt x="0" y="118201"/>
                  </a:lnTo>
                  <a:lnTo>
                    <a:pt x="724" y="75711"/>
                  </a:lnTo>
                  <a:lnTo>
                    <a:pt x="12775" y="34690"/>
                  </a:lnTo>
                  <a:lnTo>
                    <a:pt x="48829" y="5792"/>
                  </a:lnTo>
                  <a:lnTo>
                    <a:pt x="94680" y="90"/>
                  </a:lnTo>
                  <a:lnTo>
                    <a:pt x="118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67202" y="6831095"/>
              <a:ext cx="1536065" cy="1020444"/>
            </a:xfrm>
            <a:custGeom>
              <a:avLst/>
              <a:gdLst/>
              <a:ahLst/>
              <a:cxnLst/>
              <a:rect l="l" t="t" r="r" b="b"/>
              <a:pathLst>
                <a:path w="1536065" h="1020445">
                  <a:moveTo>
                    <a:pt x="1535669" y="0"/>
                  </a:moveTo>
                  <a:lnTo>
                    <a:pt x="8721" y="1014299"/>
                  </a:lnTo>
                  <a:lnTo>
                    <a:pt x="0" y="102009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92188" y="7803529"/>
              <a:ext cx="111760" cy="97790"/>
            </a:xfrm>
            <a:custGeom>
              <a:avLst/>
              <a:gdLst/>
              <a:ahLst/>
              <a:cxnLst/>
              <a:rect l="l" t="t" r="r" b="b"/>
              <a:pathLst>
                <a:path w="111759" h="97790">
                  <a:moveTo>
                    <a:pt x="55924" y="0"/>
                  </a:moveTo>
                  <a:lnTo>
                    <a:pt x="0" y="97484"/>
                  </a:lnTo>
                  <a:lnTo>
                    <a:pt x="111546" y="83731"/>
                  </a:lnTo>
                  <a:lnTo>
                    <a:pt x="559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686726" y="9286458"/>
              <a:ext cx="9838055" cy="262890"/>
            </a:xfrm>
            <a:custGeom>
              <a:avLst/>
              <a:gdLst/>
              <a:ahLst/>
              <a:cxnLst/>
              <a:rect l="l" t="t" r="r" b="b"/>
              <a:pathLst>
                <a:path w="9838055" h="262890">
                  <a:moveTo>
                    <a:pt x="9837615" y="262773"/>
                  </a:moveTo>
                  <a:lnTo>
                    <a:pt x="10467" y="27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96708" y="9236496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5" h="100965">
                  <a:moveTo>
                    <a:pt x="101827" y="0"/>
                  </a:moveTo>
                  <a:lnTo>
                    <a:pt x="0" y="47557"/>
                  </a:lnTo>
                  <a:lnTo>
                    <a:pt x="99142" y="100483"/>
                  </a:lnTo>
                  <a:lnTo>
                    <a:pt x="1018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596030" y="8466983"/>
              <a:ext cx="949325" cy="271145"/>
            </a:xfrm>
            <a:custGeom>
              <a:avLst/>
              <a:gdLst/>
              <a:ahLst/>
              <a:cxnLst/>
              <a:rect l="l" t="t" r="r" b="b"/>
              <a:pathLst>
                <a:path w="949325" h="271145">
                  <a:moveTo>
                    <a:pt x="154988" y="0"/>
                  </a:moveTo>
                  <a:lnTo>
                    <a:pt x="793781" y="0"/>
                  </a:lnTo>
                  <a:lnTo>
                    <a:pt x="824290" y="110"/>
                  </a:lnTo>
                  <a:lnTo>
                    <a:pt x="868436" y="2975"/>
                  </a:lnTo>
                  <a:lnTo>
                    <a:pt x="919163" y="29606"/>
                  </a:lnTo>
                  <a:lnTo>
                    <a:pt x="941716" y="65008"/>
                  </a:lnTo>
                  <a:lnTo>
                    <a:pt x="948505" y="114970"/>
                  </a:lnTo>
                  <a:lnTo>
                    <a:pt x="948770" y="135376"/>
                  </a:lnTo>
                  <a:lnTo>
                    <a:pt x="948505" y="155782"/>
                  </a:lnTo>
                  <a:lnTo>
                    <a:pt x="941716" y="205744"/>
                  </a:lnTo>
                  <a:lnTo>
                    <a:pt x="919163" y="241146"/>
                  </a:lnTo>
                  <a:lnTo>
                    <a:pt x="883761" y="263699"/>
                  </a:lnTo>
                  <a:lnTo>
                    <a:pt x="824290" y="270643"/>
                  </a:lnTo>
                  <a:lnTo>
                    <a:pt x="793781" y="270753"/>
                  </a:lnTo>
                  <a:lnTo>
                    <a:pt x="154988" y="270753"/>
                  </a:lnTo>
                  <a:lnTo>
                    <a:pt x="99876" y="269871"/>
                  </a:lnTo>
                  <a:lnTo>
                    <a:pt x="45968" y="254296"/>
                  </a:lnTo>
                  <a:lnTo>
                    <a:pt x="16457" y="224784"/>
                  </a:lnTo>
                  <a:lnTo>
                    <a:pt x="1294" y="175678"/>
                  </a:lnTo>
                  <a:lnTo>
                    <a:pt x="0" y="135376"/>
                  </a:lnTo>
                  <a:lnTo>
                    <a:pt x="264" y="114970"/>
                  </a:lnTo>
                  <a:lnTo>
                    <a:pt x="7053" y="65008"/>
                  </a:lnTo>
                  <a:lnTo>
                    <a:pt x="29606" y="29606"/>
                  </a:lnTo>
                  <a:lnTo>
                    <a:pt x="65008" y="7053"/>
                  </a:lnTo>
                  <a:lnTo>
                    <a:pt x="124479" y="110"/>
                  </a:lnTo>
                  <a:lnTo>
                    <a:pt x="154988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40076" y="8130386"/>
              <a:ext cx="5463540" cy="401320"/>
            </a:xfrm>
            <a:custGeom>
              <a:avLst/>
              <a:gdLst/>
              <a:ahLst/>
              <a:cxnLst/>
              <a:rect l="l" t="t" r="r" b="b"/>
              <a:pathLst>
                <a:path w="5463540" h="401320">
                  <a:moveTo>
                    <a:pt x="5463222" y="0"/>
                  </a:moveTo>
                  <a:lnTo>
                    <a:pt x="10442" y="400294"/>
                  </a:lnTo>
                  <a:lnTo>
                    <a:pt x="0" y="40106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550268" y="8480556"/>
              <a:ext cx="104139" cy="100330"/>
            </a:xfrm>
            <a:custGeom>
              <a:avLst/>
              <a:gdLst/>
              <a:ahLst/>
              <a:cxnLst/>
              <a:rect l="l" t="t" r="r" b="b"/>
              <a:pathLst>
                <a:path w="104140" h="100329">
                  <a:moveTo>
                    <a:pt x="96570" y="0"/>
                  </a:moveTo>
                  <a:lnTo>
                    <a:pt x="0" y="57484"/>
                  </a:lnTo>
                  <a:lnTo>
                    <a:pt x="103930" y="100250"/>
                  </a:lnTo>
                  <a:lnTo>
                    <a:pt x="965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325194" y="7887783"/>
              <a:ext cx="949325" cy="850265"/>
            </a:xfrm>
            <a:custGeom>
              <a:avLst/>
              <a:gdLst/>
              <a:ahLst/>
              <a:cxnLst/>
              <a:rect l="l" t="t" r="r" b="b"/>
              <a:pathLst>
                <a:path w="949325" h="850265">
                  <a:moveTo>
                    <a:pt x="272128" y="0"/>
                  </a:moveTo>
                  <a:lnTo>
                    <a:pt x="676641" y="0"/>
                  </a:lnTo>
                  <a:lnTo>
                    <a:pt x="730793" y="208"/>
                  </a:lnTo>
                  <a:lnTo>
                    <a:pt x="774465" y="1666"/>
                  </a:lnTo>
                  <a:lnTo>
                    <a:pt x="836353" y="13335"/>
                  </a:lnTo>
                  <a:lnTo>
                    <a:pt x="896876" y="51893"/>
                  </a:lnTo>
                  <a:lnTo>
                    <a:pt x="935434" y="112416"/>
                  </a:lnTo>
                  <a:lnTo>
                    <a:pt x="947103" y="174305"/>
                  </a:lnTo>
                  <a:lnTo>
                    <a:pt x="948561" y="217976"/>
                  </a:lnTo>
                  <a:lnTo>
                    <a:pt x="948770" y="272128"/>
                  </a:lnTo>
                  <a:lnTo>
                    <a:pt x="948770" y="577746"/>
                  </a:lnTo>
                  <a:lnTo>
                    <a:pt x="948561" y="631898"/>
                  </a:lnTo>
                  <a:lnTo>
                    <a:pt x="947103" y="675570"/>
                  </a:lnTo>
                  <a:lnTo>
                    <a:pt x="935434" y="737458"/>
                  </a:lnTo>
                  <a:lnTo>
                    <a:pt x="896876" y="797981"/>
                  </a:lnTo>
                  <a:lnTo>
                    <a:pt x="836353" y="836539"/>
                  </a:lnTo>
                  <a:lnTo>
                    <a:pt x="774465" y="848208"/>
                  </a:lnTo>
                  <a:lnTo>
                    <a:pt x="730793" y="849666"/>
                  </a:lnTo>
                  <a:lnTo>
                    <a:pt x="676641" y="849875"/>
                  </a:lnTo>
                  <a:lnTo>
                    <a:pt x="272128" y="849875"/>
                  </a:lnTo>
                  <a:lnTo>
                    <a:pt x="217976" y="849666"/>
                  </a:lnTo>
                  <a:lnTo>
                    <a:pt x="174305" y="848208"/>
                  </a:lnTo>
                  <a:lnTo>
                    <a:pt x="112416" y="836539"/>
                  </a:lnTo>
                  <a:lnTo>
                    <a:pt x="51893" y="797981"/>
                  </a:lnTo>
                  <a:lnTo>
                    <a:pt x="13335" y="737458"/>
                  </a:lnTo>
                  <a:lnTo>
                    <a:pt x="1666" y="675570"/>
                  </a:lnTo>
                  <a:lnTo>
                    <a:pt x="208" y="631898"/>
                  </a:lnTo>
                  <a:lnTo>
                    <a:pt x="0" y="577746"/>
                  </a:lnTo>
                  <a:lnTo>
                    <a:pt x="0" y="272128"/>
                  </a:lnTo>
                  <a:lnTo>
                    <a:pt x="208" y="217976"/>
                  </a:lnTo>
                  <a:lnTo>
                    <a:pt x="1666" y="174305"/>
                  </a:lnTo>
                  <a:lnTo>
                    <a:pt x="13335" y="112416"/>
                  </a:lnTo>
                  <a:lnTo>
                    <a:pt x="51893" y="51893"/>
                  </a:lnTo>
                  <a:lnTo>
                    <a:pt x="112416" y="13335"/>
                  </a:lnTo>
                  <a:lnTo>
                    <a:pt x="174305" y="1666"/>
                  </a:lnTo>
                  <a:lnTo>
                    <a:pt x="217976" y="208"/>
                  </a:lnTo>
                  <a:lnTo>
                    <a:pt x="272128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3833538" y="6251233"/>
            <a:ext cx="5532120" cy="4207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95"/>
              </a:spcBef>
            </a:pPr>
            <a:r>
              <a:rPr sz="3300" b="1" spc="90" dirty="0">
                <a:solidFill>
                  <a:srgbClr val="FFFFFF"/>
                </a:solidFill>
                <a:latin typeface="Gill Sans MT"/>
                <a:cs typeface="Gill Sans MT"/>
              </a:rPr>
              <a:t>Only</a:t>
            </a:r>
            <a:r>
              <a:rPr sz="3300" b="1" spc="-11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dirty="0">
                <a:solidFill>
                  <a:srgbClr val="00A2FF"/>
                </a:solidFill>
                <a:latin typeface="Gill Sans MT"/>
                <a:cs typeface="Gill Sans MT"/>
              </a:rPr>
              <a:t>last</a:t>
            </a:r>
            <a:r>
              <a:rPr sz="3300" b="1" spc="-100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300" b="1" dirty="0">
                <a:solidFill>
                  <a:srgbClr val="00A2FF"/>
                </a:solidFill>
                <a:latin typeface="Gill Sans MT"/>
                <a:cs typeface="Gill Sans MT"/>
              </a:rPr>
              <a:t>layers</a:t>
            </a:r>
            <a:r>
              <a:rPr sz="3300" b="1" spc="-95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300" b="1" spc="-290" dirty="0">
                <a:solidFill>
                  <a:srgbClr val="FFFFFF"/>
                </a:solidFill>
                <a:latin typeface="Gill Sans MT"/>
                <a:cs typeface="Gill Sans MT"/>
              </a:rPr>
              <a:t>are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Gill Sans MT"/>
                <a:cs typeface="Gill Sans MT"/>
              </a:rPr>
              <a:t>trainable</a:t>
            </a:r>
            <a:endParaRPr sz="33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425"/>
              </a:spcBef>
            </a:pPr>
            <a:endParaRPr sz="3300">
              <a:latin typeface="Gill Sans MT"/>
              <a:cs typeface="Gill Sans MT"/>
            </a:endParaRPr>
          </a:p>
          <a:p>
            <a:pPr marL="213360" marR="359410" indent="-144780">
              <a:lnSpc>
                <a:spcPct val="107100"/>
              </a:lnSpc>
              <a:tabLst>
                <a:tab pos="4845050" algn="l"/>
              </a:tabLst>
            </a:pPr>
            <a:r>
              <a:rPr sz="3300" b="1" spc="85" dirty="0">
                <a:solidFill>
                  <a:srgbClr val="FFFFFF"/>
                </a:solidFill>
                <a:latin typeface="Gill Sans MT"/>
                <a:cs typeface="Gill Sans MT"/>
              </a:rPr>
              <a:t>Final</a:t>
            </a:r>
            <a:r>
              <a:rPr sz="3300" b="1" spc="-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Gill Sans MT"/>
                <a:cs typeface="Gill Sans MT"/>
              </a:rPr>
              <a:t>layer</a:t>
            </a:r>
            <a:r>
              <a:rPr sz="330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Gill Sans MT"/>
                <a:cs typeface="Gill Sans MT"/>
              </a:rPr>
              <a:t>output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145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300" b="1" spc="-145" dirty="0">
                <a:solidFill>
                  <a:srgbClr val="61D836"/>
                </a:solidFill>
                <a:latin typeface="Gill Sans MT"/>
                <a:cs typeface="Gill Sans MT"/>
              </a:rPr>
              <a:t>same</a:t>
            </a:r>
            <a:r>
              <a:rPr sz="3300" b="1" spc="-8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300" b="1" spc="-25" dirty="0">
                <a:solidFill>
                  <a:srgbClr val="61D836"/>
                </a:solidFill>
                <a:latin typeface="Gill Sans MT"/>
                <a:cs typeface="Gill Sans MT"/>
              </a:rPr>
              <a:t>as </a:t>
            </a:r>
            <a:r>
              <a:rPr sz="3300" b="1" spc="-170" dirty="0">
                <a:solidFill>
                  <a:srgbClr val="61D836"/>
                </a:solidFill>
                <a:latin typeface="Gill Sans MT"/>
                <a:cs typeface="Gill Sans MT"/>
              </a:rPr>
              <a:t>number</a:t>
            </a:r>
            <a:r>
              <a:rPr sz="3300" b="1" spc="-8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300" b="1" spc="-60" dirty="0">
                <a:solidFill>
                  <a:srgbClr val="61D836"/>
                </a:solidFill>
                <a:latin typeface="Gill Sans MT"/>
                <a:cs typeface="Gill Sans MT"/>
              </a:rPr>
              <a:t>of</a:t>
            </a:r>
            <a:r>
              <a:rPr sz="3300" b="1" spc="-13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3300" b="1" spc="-10" dirty="0">
                <a:solidFill>
                  <a:srgbClr val="61D836"/>
                </a:solidFill>
                <a:latin typeface="Gill Sans MT"/>
                <a:cs typeface="Gill Sans MT"/>
              </a:rPr>
              <a:t>classes</a:t>
            </a:r>
            <a:r>
              <a:rPr sz="3300" b="1" dirty="0">
                <a:solidFill>
                  <a:srgbClr val="61D836"/>
                </a:solidFill>
                <a:latin typeface="Gill Sans MT"/>
                <a:cs typeface="Gill Sans MT"/>
              </a:rPr>
              <a:t>	</a:t>
            </a:r>
            <a:r>
              <a:rPr sz="3300" b="1" spc="5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30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3300">
              <a:latin typeface="Gill Sans MT"/>
              <a:cs typeface="Gill Sans MT"/>
            </a:endParaRPr>
          </a:p>
          <a:p>
            <a:pPr marL="12700" marR="848360" algn="ctr">
              <a:lnSpc>
                <a:spcPts val="3710"/>
              </a:lnSpc>
              <a:spcBef>
                <a:spcPts val="5"/>
              </a:spcBef>
            </a:pPr>
            <a:r>
              <a:rPr sz="3300" b="1" spc="-85" dirty="0">
                <a:solidFill>
                  <a:srgbClr val="EF5FA7"/>
                </a:solidFill>
                <a:latin typeface="Gill Sans MT"/>
                <a:cs typeface="Gill Sans MT"/>
              </a:rPr>
              <a:t>Less</a:t>
            </a:r>
            <a:r>
              <a:rPr sz="3300" b="1" spc="-145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300" b="1" spc="-85" dirty="0">
                <a:solidFill>
                  <a:srgbClr val="EF5FA7"/>
                </a:solidFill>
                <a:latin typeface="Gill Sans MT"/>
                <a:cs typeface="Gill Sans MT"/>
              </a:rPr>
              <a:t>trainable</a:t>
            </a:r>
            <a:r>
              <a:rPr sz="3300" b="1" spc="-140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3300" b="1" spc="-225" dirty="0">
                <a:solidFill>
                  <a:srgbClr val="EF5FA7"/>
                </a:solidFill>
                <a:latin typeface="Gill Sans MT"/>
                <a:cs typeface="Gill Sans MT"/>
              </a:rPr>
              <a:t>parameters </a:t>
            </a:r>
            <a:r>
              <a:rPr sz="3300" b="1" spc="-235" dirty="0">
                <a:solidFill>
                  <a:srgbClr val="FFFFFF"/>
                </a:solidFill>
                <a:latin typeface="Gill Sans MT"/>
                <a:cs typeface="Gill Sans MT"/>
              </a:rPr>
              <a:t>because</a:t>
            </a:r>
            <a:r>
              <a:rPr sz="330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125" dirty="0">
                <a:solidFill>
                  <a:srgbClr val="FFFFFF"/>
                </a:solidFill>
                <a:latin typeface="Gill Sans MT"/>
                <a:cs typeface="Gill Sans MT"/>
              </a:rPr>
              <a:t>many</a:t>
            </a:r>
            <a:r>
              <a:rPr sz="3300" b="1" spc="-10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dirty="0">
                <a:solidFill>
                  <a:srgbClr val="FFFFFF"/>
                </a:solidFill>
                <a:latin typeface="Gill Sans MT"/>
                <a:cs typeface="Gill Sans MT"/>
              </a:rPr>
              <a:t>layers</a:t>
            </a:r>
            <a:r>
              <a:rPr sz="3300" b="1" spc="-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300" b="1" spc="-315" dirty="0">
                <a:solidFill>
                  <a:srgbClr val="FFFFFF"/>
                </a:solidFill>
                <a:latin typeface="Gill Sans MT"/>
                <a:cs typeface="Gill Sans MT"/>
              </a:rPr>
              <a:t>are </a:t>
            </a:r>
            <a:r>
              <a:rPr sz="3300" b="1" spc="-10" dirty="0">
                <a:solidFill>
                  <a:srgbClr val="FFFFFF"/>
                </a:solidFill>
                <a:latin typeface="Gill Sans MT"/>
                <a:cs typeface="Gill Sans MT"/>
              </a:rPr>
              <a:t>frozen</a:t>
            </a:r>
            <a:endParaRPr sz="33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b="1" spc="180" dirty="0">
                <a:latin typeface="Century Gothic"/>
                <a:cs typeface="Century Gothic"/>
              </a:rPr>
              <a:t>Where</a:t>
            </a:r>
            <a:r>
              <a:rPr sz="9450" b="1" spc="-655" dirty="0">
                <a:latin typeface="Century Gothic"/>
                <a:cs typeface="Century Gothic"/>
              </a:rPr>
              <a:t> </a:t>
            </a:r>
            <a:r>
              <a:rPr sz="9450" b="1" spc="-540" dirty="0">
                <a:latin typeface="Century Gothic"/>
                <a:cs typeface="Century Gothic"/>
              </a:rPr>
              <a:t>can</a:t>
            </a:r>
            <a:r>
              <a:rPr sz="9450" b="1" spc="-650" dirty="0">
                <a:latin typeface="Century Gothic"/>
                <a:cs typeface="Century Gothic"/>
              </a:rPr>
              <a:t> </a:t>
            </a:r>
            <a:r>
              <a:rPr sz="9450" b="1" spc="-220" dirty="0">
                <a:latin typeface="Century Gothic"/>
                <a:cs typeface="Century Gothic"/>
              </a:rPr>
              <a:t>you</a:t>
            </a:r>
            <a:r>
              <a:rPr sz="9450" b="1" spc="-655" dirty="0">
                <a:latin typeface="Century Gothic"/>
                <a:cs typeface="Century Gothic"/>
              </a:rPr>
              <a:t> </a:t>
            </a:r>
            <a:r>
              <a:rPr sz="9450" b="1" spc="125" dirty="0">
                <a:latin typeface="Century Gothic"/>
                <a:cs typeface="Century Gothic"/>
              </a:rPr>
              <a:t>get</a:t>
            </a:r>
            <a:r>
              <a:rPr sz="9450" b="1" spc="-650" dirty="0">
                <a:latin typeface="Century Gothic"/>
                <a:cs typeface="Century Gothic"/>
              </a:rPr>
              <a:t> </a:t>
            </a:r>
            <a:r>
              <a:rPr sz="9450" b="1" spc="-160" dirty="0">
                <a:latin typeface="Century Gothic"/>
                <a:cs typeface="Century Gothic"/>
              </a:rPr>
              <a:t>help?</a:t>
            </a:r>
            <a:endParaRPr sz="9450"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06609" y="3418504"/>
            <a:ext cx="1872614" cy="100965"/>
            <a:chOff x="8106609" y="3418504"/>
            <a:chExt cx="1872614" cy="100965"/>
          </a:xfrm>
        </p:grpSpPr>
        <p:sp>
          <p:nvSpPr>
            <p:cNvPr id="5" name="object 5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3601585" y="3847068"/>
            <a:ext cx="6498590" cy="3362325"/>
            <a:chOff x="13601585" y="3847068"/>
            <a:chExt cx="6498590" cy="3362325"/>
          </a:xfrm>
        </p:grpSpPr>
        <p:sp>
          <p:nvSpPr>
            <p:cNvPr id="8" name="object 8"/>
            <p:cNvSpPr/>
            <p:nvPr/>
          </p:nvSpPr>
          <p:spPr>
            <a:xfrm>
              <a:off x="13601585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123256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61506" y="3847068"/>
              <a:ext cx="4938055" cy="3361901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3435287" y="5974987"/>
            <a:ext cx="11517630" cy="4804410"/>
            <a:chOff x="3435287" y="5974987"/>
            <a:chExt cx="11517630" cy="48044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8271" y="5974987"/>
              <a:ext cx="4764252" cy="116226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73776" y="665141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03995" y="845631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4"/>
                  </a:lnTo>
                  <a:lnTo>
                    <a:pt x="110499" y="76083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84265" y="6633500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8823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Gill Sans MT"/>
                <a:cs typeface="Gill Sans MT"/>
              </a:rPr>
              <a:t>“If</a:t>
            </a:r>
            <a:r>
              <a:rPr sz="3675" b="1" spc="-104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277" baseline="1133" dirty="0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sz="3675" b="1" spc="-97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Gill Sans MT"/>
                <a:cs typeface="Gill Sans MT"/>
              </a:rPr>
              <a:t>doubt,</a:t>
            </a:r>
            <a:r>
              <a:rPr sz="2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Gill Sans MT"/>
                <a:cs typeface="Gill Sans MT"/>
              </a:rPr>
              <a:t>run</a:t>
            </a:r>
            <a:r>
              <a:rPr sz="3675" b="1" spc="-97" baseline="-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352" baseline="-3401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3675" b="1" spc="-97" baseline="-340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450" baseline="-3401" dirty="0">
                <a:solidFill>
                  <a:srgbClr val="FFFFFF"/>
                </a:solidFill>
                <a:latin typeface="Gill Sans MT"/>
                <a:cs typeface="Gill Sans MT"/>
              </a:rPr>
              <a:t>code”</a:t>
            </a:r>
            <a:endParaRPr sz="3675" baseline="-3401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72959" y="7722361"/>
            <a:ext cx="14212569" cy="3419475"/>
            <a:chOff x="2072959" y="7722361"/>
            <a:chExt cx="14212569" cy="3419475"/>
          </a:xfrm>
        </p:grpSpPr>
        <p:sp>
          <p:nvSpPr>
            <p:cNvPr id="21" name="object 21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6834" y="8955765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</p:grpSp>
      <p:pic>
        <p:nvPicPr>
          <p:cNvPr id="24" name="object 2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40655" y="1506074"/>
            <a:ext cx="5259532" cy="3419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45" dirty="0"/>
              <a:t>“What</a:t>
            </a:r>
            <a:r>
              <a:rPr sz="9450" spc="-490" dirty="0"/>
              <a:t> </a:t>
            </a:r>
            <a:r>
              <a:rPr sz="9450" spc="355" dirty="0"/>
              <a:t>is</a:t>
            </a:r>
            <a:r>
              <a:rPr sz="9450" spc="-484" dirty="0"/>
              <a:t> </a:t>
            </a:r>
            <a:r>
              <a:rPr sz="9450" spc="465" dirty="0"/>
              <a:t>transfer</a:t>
            </a:r>
            <a:r>
              <a:rPr sz="9450" spc="-484" dirty="0"/>
              <a:t> </a:t>
            </a:r>
            <a:r>
              <a:rPr sz="9450" spc="390" dirty="0"/>
              <a:t>learning?”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768627" y="7830787"/>
            <a:ext cx="148437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10" dirty="0">
                <a:solidFill>
                  <a:srgbClr val="FFFFFF"/>
                </a:solidFill>
                <a:latin typeface="Calibri"/>
                <a:cs typeface="Calibri"/>
              </a:rPr>
              <a:t>Surely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alibri"/>
                <a:cs typeface="Calibri"/>
              </a:rPr>
              <a:t>someone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5" dirty="0">
                <a:solidFill>
                  <a:srgbClr val="FFFFFF"/>
                </a:solidFill>
                <a:latin typeface="Calibri"/>
                <a:cs typeface="Calibri"/>
              </a:rPr>
              <a:t>spent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time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crafting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35" dirty="0">
                <a:solidFill>
                  <a:srgbClr val="FFFFFF"/>
                </a:solidFill>
                <a:latin typeface="Calibri"/>
                <a:cs typeface="Calibri"/>
              </a:rPr>
              <a:t>right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job…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665404" y="2286341"/>
            <a:ext cx="7799070" cy="3707129"/>
            <a:chOff x="11665404" y="2286341"/>
            <a:chExt cx="7799070" cy="370712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87706" y="2413410"/>
              <a:ext cx="1308860" cy="981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931014" y="2758792"/>
              <a:ext cx="418835" cy="4188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10478" y="2771711"/>
              <a:ext cx="418835" cy="4188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7706" y="4862370"/>
              <a:ext cx="1308860" cy="9816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84114" y="3637890"/>
              <a:ext cx="1308860" cy="9765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7330" y="2678084"/>
              <a:ext cx="2662792" cy="266279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10478" y="5187614"/>
              <a:ext cx="418835" cy="4188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014" y="5207751"/>
              <a:ext cx="418835" cy="41883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31014" y="3983271"/>
              <a:ext cx="418835" cy="4188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10478" y="3996190"/>
              <a:ext cx="418835" cy="41883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5200238" y="420560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553474" y="415534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01170" y="3795231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215878"/>
                  </a:moveTo>
                  <a:lnTo>
                    <a:pt x="364845" y="5235"/>
                  </a:lnTo>
                  <a:lnTo>
                    <a:pt x="37391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40877" y="3750206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112185" y="0"/>
                  </a:moveTo>
                  <a:lnTo>
                    <a:pt x="0" y="6733"/>
                  </a:lnTo>
                  <a:lnTo>
                    <a:pt x="50260" y="93786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206343" y="4391001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0"/>
                  </a:moveTo>
                  <a:lnTo>
                    <a:pt x="364845" y="210643"/>
                  </a:lnTo>
                  <a:lnTo>
                    <a:pt x="373913" y="2158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546050" y="4558117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50260" y="0"/>
                  </a:moveTo>
                  <a:lnTo>
                    <a:pt x="0" y="87053"/>
                  </a:lnTo>
                  <a:lnTo>
                    <a:pt x="112185" y="93786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691581" y="2312519"/>
              <a:ext cx="7747000" cy="3654425"/>
            </a:xfrm>
            <a:custGeom>
              <a:avLst/>
              <a:gdLst/>
              <a:ahLst/>
              <a:cxnLst/>
              <a:rect l="l" t="t" r="r" b="b"/>
              <a:pathLst>
                <a:path w="7747000" h="3654425">
                  <a:moveTo>
                    <a:pt x="813181" y="0"/>
                  </a:moveTo>
                  <a:lnTo>
                    <a:pt x="6933436" y="0"/>
                  </a:lnTo>
                  <a:lnTo>
                    <a:pt x="7002208" y="39"/>
                  </a:lnTo>
                  <a:lnTo>
                    <a:pt x="7065540" y="318"/>
                  </a:lnTo>
                  <a:lnTo>
                    <a:pt x="7123717" y="1075"/>
                  </a:lnTo>
                  <a:lnTo>
                    <a:pt x="7177026" y="2550"/>
                  </a:lnTo>
                  <a:lnTo>
                    <a:pt x="7225754" y="4981"/>
                  </a:lnTo>
                  <a:lnTo>
                    <a:pt x="7270187" y="8607"/>
                  </a:lnTo>
                  <a:lnTo>
                    <a:pt x="7310610" y="13668"/>
                  </a:lnTo>
                  <a:lnTo>
                    <a:pt x="7380575" y="29050"/>
                  </a:lnTo>
                  <a:lnTo>
                    <a:pt x="7455435" y="58663"/>
                  </a:lnTo>
                  <a:lnTo>
                    <a:pt x="7497778" y="81557"/>
                  </a:lnTo>
                  <a:lnTo>
                    <a:pt x="7537477" y="108291"/>
                  </a:lnTo>
                  <a:lnTo>
                    <a:pt x="7574295" y="138625"/>
                  </a:lnTo>
                  <a:lnTo>
                    <a:pt x="7607991" y="172321"/>
                  </a:lnTo>
                  <a:lnTo>
                    <a:pt x="7638326" y="209139"/>
                  </a:lnTo>
                  <a:lnTo>
                    <a:pt x="7665059" y="248838"/>
                  </a:lnTo>
                  <a:lnTo>
                    <a:pt x="7687953" y="291181"/>
                  </a:lnTo>
                  <a:lnTo>
                    <a:pt x="7706767" y="335926"/>
                  </a:lnTo>
                  <a:lnTo>
                    <a:pt x="7726214" y="399305"/>
                  </a:lnTo>
                  <a:lnTo>
                    <a:pt x="7738009" y="476430"/>
                  </a:lnTo>
                  <a:lnTo>
                    <a:pt x="7741636" y="520862"/>
                  </a:lnTo>
                  <a:lnTo>
                    <a:pt x="7744067" y="569590"/>
                  </a:lnTo>
                  <a:lnTo>
                    <a:pt x="7745541" y="622899"/>
                  </a:lnTo>
                  <a:lnTo>
                    <a:pt x="7746298" y="681077"/>
                  </a:lnTo>
                  <a:lnTo>
                    <a:pt x="7746577" y="744409"/>
                  </a:lnTo>
                  <a:lnTo>
                    <a:pt x="7746617" y="813181"/>
                  </a:lnTo>
                  <a:lnTo>
                    <a:pt x="7746617" y="2841179"/>
                  </a:lnTo>
                  <a:lnTo>
                    <a:pt x="7746577" y="2909951"/>
                  </a:lnTo>
                  <a:lnTo>
                    <a:pt x="7746298" y="2973283"/>
                  </a:lnTo>
                  <a:lnTo>
                    <a:pt x="7745541" y="3031460"/>
                  </a:lnTo>
                  <a:lnTo>
                    <a:pt x="7744067" y="3084770"/>
                  </a:lnTo>
                  <a:lnTo>
                    <a:pt x="7741636" y="3133498"/>
                  </a:lnTo>
                  <a:lnTo>
                    <a:pt x="7738009" y="3177930"/>
                  </a:lnTo>
                  <a:lnTo>
                    <a:pt x="7732948" y="3218353"/>
                  </a:lnTo>
                  <a:lnTo>
                    <a:pt x="7717566" y="3288319"/>
                  </a:lnTo>
                  <a:lnTo>
                    <a:pt x="7687953" y="3363179"/>
                  </a:lnTo>
                  <a:lnTo>
                    <a:pt x="7665059" y="3405521"/>
                  </a:lnTo>
                  <a:lnTo>
                    <a:pt x="7638326" y="3445221"/>
                  </a:lnTo>
                  <a:lnTo>
                    <a:pt x="7607991" y="3482038"/>
                  </a:lnTo>
                  <a:lnTo>
                    <a:pt x="7574295" y="3515734"/>
                  </a:lnTo>
                  <a:lnTo>
                    <a:pt x="7537477" y="3546069"/>
                  </a:lnTo>
                  <a:lnTo>
                    <a:pt x="7497778" y="3572803"/>
                  </a:lnTo>
                  <a:lnTo>
                    <a:pt x="7455435" y="3595697"/>
                  </a:lnTo>
                  <a:lnTo>
                    <a:pt x="7410690" y="3614510"/>
                  </a:lnTo>
                  <a:lnTo>
                    <a:pt x="7347311" y="3633957"/>
                  </a:lnTo>
                  <a:lnTo>
                    <a:pt x="7270187" y="3645753"/>
                  </a:lnTo>
                  <a:lnTo>
                    <a:pt x="7225754" y="3649379"/>
                  </a:lnTo>
                  <a:lnTo>
                    <a:pt x="7177026" y="3651810"/>
                  </a:lnTo>
                  <a:lnTo>
                    <a:pt x="7123717" y="3653285"/>
                  </a:lnTo>
                  <a:lnTo>
                    <a:pt x="7065540" y="3654042"/>
                  </a:lnTo>
                  <a:lnTo>
                    <a:pt x="7002208" y="3654321"/>
                  </a:lnTo>
                  <a:lnTo>
                    <a:pt x="6933436" y="3654360"/>
                  </a:lnTo>
                  <a:lnTo>
                    <a:pt x="813181" y="3654360"/>
                  </a:lnTo>
                  <a:lnTo>
                    <a:pt x="744409" y="3654321"/>
                  </a:lnTo>
                  <a:lnTo>
                    <a:pt x="681077" y="3654042"/>
                  </a:lnTo>
                  <a:lnTo>
                    <a:pt x="622899" y="3653285"/>
                  </a:lnTo>
                  <a:lnTo>
                    <a:pt x="569590" y="3651810"/>
                  </a:lnTo>
                  <a:lnTo>
                    <a:pt x="520862" y="3649379"/>
                  </a:lnTo>
                  <a:lnTo>
                    <a:pt x="476430" y="3645753"/>
                  </a:lnTo>
                  <a:lnTo>
                    <a:pt x="436006" y="3640692"/>
                  </a:lnTo>
                  <a:lnTo>
                    <a:pt x="366041" y="3625310"/>
                  </a:lnTo>
                  <a:lnTo>
                    <a:pt x="291181" y="3595697"/>
                  </a:lnTo>
                  <a:lnTo>
                    <a:pt x="248838" y="3572803"/>
                  </a:lnTo>
                  <a:lnTo>
                    <a:pt x="209139" y="3546069"/>
                  </a:lnTo>
                  <a:lnTo>
                    <a:pt x="172321" y="3515734"/>
                  </a:lnTo>
                  <a:lnTo>
                    <a:pt x="138625" y="3482038"/>
                  </a:lnTo>
                  <a:lnTo>
                    <a:pt x="108291" y="3445221"/>
                  </a:lnTo>
                  <a:lnTo>
                    <a:pt x="81557" y="3405521"/>
                  </a:lnTo>
                  <a:lnTo>
                    <a:pt x="58663" y="3363179"/>
                  </a:lnTo>
                  <a:lnTo>
                    <a:pt x="39849" y="3318434"/>
                  </a:lnTo>
                  <a:lnTo>
                    <a:pt x="20402" y="3255054"/>
                  </a:lnTo>
                  <a:lnTo>
                    <a:pt x="8607" y="3177930"/>
                  </a:lnTo>
                  <a:lnTo>
                    <a:pt x="4981" y="3133498"/>
                  </a:lnTo>
                  <a:lnTo>
                    <a:pt x="2550" y="3084770"/>
                  </a:lnTo>
                  <a:lnTo>
                    <a:pt x="1075" y="3031460"/>
                  </a:lnTo>
                  <a:lnTo>
                    <a:pt x="318" y="2973283"/>
                  </a:lnTo>
                  <a:lnTo>
                    <a:pt x="39" y="2909951"/>
                  </a:lnTo>
                  <a:lnTo>
                    <a:pt x="0" y="2841179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39720" y="2261096"/>
            <a:ext cx="10146665" cy="3889375"/>
            <a:chOff x="639720" y="2261096"/>
            <a:chExt cx="10146665" cy="3889375"/>
          </a:xfrm>
        </p:grpSpPr>
        <p:sp>
          <p:nvSpPr>
            <p:cNvPr id="21" name="object 21"/>
            <p:cNvSpPr/>
            <p:nvPr/>
          </p:nvSpPr>
          <p:spPr>
            <a:xfrm>
              <a:off x="665897" y="2312519"/>
              <a:ext cx="10094595" cy="3654425"/>
            </a:xfrm>
            <a:custGeom>
              <a:avLst/>
              <a:gdLst/>
              <a:ahLst/>
              <a:cxnLst/>
              <a:rect l="l" t="t" r="r" b="b"/>
              <a:pathLst>
                <a:path w="10094595" h="3654425">
                  <a:moveTo>
                    <a:pt x="813181" y="0"/>
                  </a:moveTo>
                  <a:lnTo>
                    <a:pt x="9281052" y="0"/>
                  </a:lnTo>
                  <a:lnTo>
                    <a:pt x="9349824" y="39"/>
                  </a:lnTo>
                  <a:lnTo>
                    <a:pt x="9413156" y="318"/>
                  </a:lnTo>
                  <a:lnTo>
                    <a:pt x="9471333" y="1075"/>
                  </a:lnTo>
                  <a:lnTo>
                    <a:pt x="9524643" y="2550"/>
                  </a:lnTo>
                  <a:lnTo>
                    <a:pt x="9573371" y="4981"/>
                  </a:lnTo>
                  <a:lnTo>
                    <a:pt x="9617803" y="8607"/>
                  </a:lnTo>
                  <a:lnTo>
                    <a:pt x="9658226" y="13668"/>
                  </a:lnTo>
                  <a:lnTo>
                    <a:pt x="9728192" y="29050"/>
                  </a:lnTo>
                  <a:lnTo>
                    <a:pt x="9803052" y="58663"/>
                  </a:lnTo>
                  <a:lnTo>
                    <a:pt x="9845394" y="81557"/>
                  </a:lnTo>
                  <a:lnTo>
                    <a:pt x="9885094" y="108291"/>
                  </a:lnTo>
                  <a:lnTo>
                    <a:pt x="9921911" y="138625"/>
                  </a:lnTo>
                  <a:lnTo>
                    <a:pt x="9955607" y="172321"/>
                  </a:lnTo>
                  <a:lnTo>
                    <a:pt x="9985942" y="209139"/>
                  </a:lnTo>
                  <a:lnTo>
                    <a:pt x="10012676" y="248838"/>
                  </a:lnTo>
                  <a:lnTo>
                    <a:pt x="10035570" y="291181"/>
                  </a:lnTo>
                  <a:lnTo>
                    <a:pt x="10054383" y="335926"/>
                  </a:lnTo>
                  <a:lnTo>
                    <a:pt x="10073830" y="399305"/>
                  </a:lnTo>
                  <a:lnTo>
                    <a:pt x="10085626" y="476430"/>
                  </a:lnTo>
                  <a:lnTo>
                    <a:pt x="10089252" y="520862"/>
                  </a:lnTo>
                  <a:lnTo>
                    <a:pt x="10091683" y="569590"/>
                  </a:lnTo>
                  <a:lnTo>
                    <a:pt x="10093158" y="622899"/>
                  </a:lnTo>
                  <a:lnTo>
                    <a:pt x="10093915" y="681077"/>
                  </a:lnTo>
                  <a:lnTo>
                    <a:pt x="10094194" y="744409"/>
                  </a:lnTo>
                  <a:lnTo>
                    <a:pt x="10094234" y="813181"/>
                  </a:lnTo>
                  <a:lnTo>
                    <a:pt x="10094234" y="2841179"/>
                  </a:lnTo>
                  <a:lnTo>
                    <a:pt x="10094194" y="2909951"/>
                  </a:lnTo>
                  <a:lnTo>
                    <a:pt x="10093915" y="2973283"/>
                  </a:lnTo>
                  <a:lnTo>
                    <a:pt x="10093158" y="3031460"/>
                  </a:lnTo>
                  <a:lnTo>
                    <a:pt x="10091683" y="3084770"/>
                  </a:lnTo>
                  <a:lnTo>
                    <a:pt x="10089252" y="3133498"/>
                  </a:lnTo>
                  <a:lnTo>
                    <a:pt x="10085626" y="3177930"/>
                  </a:lnTo>
                  <a:lnTo>
                    <a:pt x="10080565" y="3218353"/>
                  </a:lnTo>
                  <a:lnTo>
                    <a:pt x="10065183" y="3288319"/>
                  </a:lnTo>
                  <a:lnTo>
                    <a:pt x="10035570" y="3363179"/>
                  </a:lnTo>
                  <a:lnTo>
                    <a:pt x="10012676" y="3405521"/>
                  </a:lnTo>
                  <a:lnTo>
                    <a:pt x="9985942" y="3445221"/>
                  </a:lnTo>
                  <a:lnTo>
                    <a:pt x="9955607" y="3482038"/>
                  </a:lnTo>
                  <a:lnTo>
                    <a:pt x="9921911" y="3515734"/>
                  </a:lnTo>
                  <a:lnTo>
                    <a:pt x="9885094" y="3546069"/>
                  </a:lnTo>
                  <a:lnTo>
                    <a:pt x="9845394" y="3572803"/>
                  </a:lnTo>
                  <a:lnTo>
                    <a:pt x="9803052" y="3595697"/>
                  </a:lnTo>
                  <a:lnTo>
                    <a:pt x="9758307" y="3614510"/>
                  </a:lnTo>
                  <a:lnTo>
                    <a:pt x="9694927" y="3633957"/>
                  </a:lnTo>
                  <a:lnTo>
                    <a:pt x="9617803" y="3645753"/>
                  </a:lnTo>
                  <a:lnTo>
                    <a:pt x="9573371" y="3649379"/>
                  </a:lnTo>
                  <a:lnTo>
                    <a:pt x="9524643" y="3651810"/>
                  </a:lnTo>
                  <a:lnTo>
                    <a:pt x="9471333" y="3653285"/>
                  </a:lnTo>
                  <a:lnTo>
                    <a:pt x="9413156" y="3654042"/>
                  </a:lnTo>
                  <a:lnTo>
                    <a:pt x="9349824" y="3654321"/>
                  </a:lnTo>
                  <a:lnTo>
                    <a:pt x="9281052" y="3654360"/>
                  </a:lnTo>
                  <a:lnTo>
                    <a:pt x="813181" y="3654360"/>
                  </a:lnTo>
                  <a:lnTo>
                    <a:pt x="744409" y="3654321"/>
                  </a:lnTo>
                  <a:lnTo>
                    <a:pt x="681077" y="3654042"/>
                  </a:lnTo>
                  <a:lnTo>
                    <a:pt x="622899" y="3653285"/>
                  </a:lnTo>
                  <a:lnTo>
                    <a:pt x="569590" y="3651810"/>
                  </a:lnTo>
                  <a:lnTo>
                    <a:pt x="520862" y="3649379"/>
                  </a:lnTo>
                  <a:lnTo>
                    <a:pt x="476430" y="3645753"/>
                  </a:lnTo>
                  <a:lnTo>
                    <a:pt x="436006" y="3640692"/>
                  </a:lnTo>
                  <a:lnTo>
                    <a:pt x="366041" y="3625310"/>
                  </a:lnTo>
                  <a:lnTo>
                    <a:pt x="291181" y="3595697"/>
                  </a:lnTo>
                  <a:lnTo>
                    <a:pt x="248838" y="3572803"/>
                  </a:lnTo>
                  <a:lnTo>
                    <a:pt x="209139" y="3546069"/>
                  </a:lnTo>
                  <a:lnTo>
                    <a:pt x="172321" y="3515734"/>
                  </a:lnTo>
                  <a:lnTo>
                    <a:pt x="138625" y="3482038"/>
                  </a:lnTo>
                  <a:lnTo>
                    <a:pt x="108291" y="3445221"/>
                  </a:lnTo>
                  <a:lnTo>
                    <a:pt x="81557" y="3405521"/>
                  </a:lnTo>
                  <a:lnTo>
                    <a:pt x="58663" y="3363179"/>
                  </a:lnTo>
                  <a:lnTo>
                    <a:pt x="39849" y="3318434"/>
                  </a:lnTo>
                  <a:lnTo>
                    <a:pt x="20402" y="3255054"/>
                  </a:lnTo>
                  <a:lnTo>
                    <a:pt x="8607" y="3177930"/>
                  </a:lnTo>
                  <a:lnTo>
                    <a:pt x="4981" y="3133498"/>
                  </a:lnTo>
                  <a:lnTo>
                    <a:pt x="2550" y="3084770"/>
                  </a:lnTo>
                  <a:lnTo>
                    <a:pt x="1075" y="3031460"/>
                  </a:lnTo>
                  <a:lnTo>
                    <a:pt x="318" y="2973283"/>
                  </a:lnTo>
                  <a:lnTo>
                    <a:pt x="39" y="2909951"/>
                  </a:lnTo>
                  <a:lnTo>
                    <a:pt x="0" y="2841179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620" y="2261096"/>
              <a:ext cx="5003777" cy="38890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1422" y="2615492"/>
              <a:ext cx="3180233" cy="318023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366528" y="420560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719771" y="415534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0986063" y="4155347"/>
            <a:ext cx="454025" cy="100965"/>
            <a:chOff x="10986063" y="4155347"/>
            <a:chExt cx="454025" cy="100965"/>
          </a:xfrm>
        </p:grpSpPr>
        <p:sp>
          <p:nvSpPr>
            <p:cNvPr id="27" name="object 27"/>
            <p:cNvSpPr/>
            <p:nvPr/>
          </p:nvSpPr>
          <p:spPr>
            <a:xfrm>
              <a:off x="10986063" y="420560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339298" y="415534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387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3810"/>
              </a:spcBef>
            </a:pPr>
            <a:r>
              <a:rPr sz="9450" spc="610" dirty="0"/>
              <a:t>Example</a:t>
            </a:r>
            <a:r>
              <a:rPr sz="9450" spc="-480" dirty="0"/>
              <a:t> </a:t>
            </a:r>
            <a:r>
              <a:rPr sz="9450" spc="455" dirty="0"/>
              <a:t>transfer</a:t>
            </a:r>
            <a:r>
              <a:rPr sz="9450" spc="-475" dirty="0"/>
              <a:t> </a:t>
            </a:r>
            <a:r>
              <a:rPr sz="9450" spc="415" dirty="0"/>
              <a:t>learning</a:t>
            </a:r>
            <a:r>
              <a:rPr sz="9450" spc="-475" dirty="0"/>
              <a:t> </a:t>
            </a:r>
            <a:r>
              <a:rPr sz="9450" spc="585" dirty="0"/>
              <a:t>use</a:t>
            </a:r>
            <a:r>
              <a:rPr sz="9450" spc="-475" dirty="0"/>
              <a:t> </a:t>
            </a:r>
            <a:r>
              <a:rPr sz="9450" spc="705" dirty="0"/>
              <a:t>cases</a:t>
            </a:r>
            <a:endParaRPr sz="9450"/>
          </a:p>
          <a:p>
            <a:pPr marL="146685">
              <a:lnSpc>
                <a:spcPct val="100000"/>
              </a:lnSpc>
              <a:spcBef>
                <a:spcPts val="1285"/>
              </a:spcBef>
            </a:pPr>
            <a:r>
              <a:rPr sz="3300" spc="310" dirty="0"/>
              <a:t>Computer</a:t>
            </a:r>
            <a:r>
              <a:rPr sz="3300" spc="-30" dirty="0"/>
              <a:t> </a:t>
            </a:r>
            <a:r>
              <a:rPr sz="3300" spc="170" dirty="0"/>
              <a:t>vision</a:t>
            </a:r>
            <a:endParaRPr sz="3300"/>
          </a:p>
        </p:txBody>
      </p:sp>
      <p:grpSp>
        <p:nvGrpSpPr>
          <p:cNvPr id="30" name="object 30"/>
          <p:cNvGrpSpPr/>
          <p:nvPr/>
        </p:nvGrpSpPr>
        <p:grpSpPr>
          <a:xfrm>
            <a:off x="639720" y="6864180"/>
            <a:ext cx="10146665" cy="3707129"/>
            <a:chOff x="639720" y="6864180"/>
            <a:chExt cx="10146665" cy="3707129"/>
          </a:xfrm>
        </p:grpSpPr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21422" y="7112129"/>
              <a:ext cx="3180233" cy="318023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1327" y="7186256"/>
              <a:ext cx="4711898" cy="282256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6035" y="7290965"/>
              <a:ext cx="4711898" cy="282256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0744" y="7395674"/>
              <a:ext cx="4711898" cy="2822562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5453" y="7500382"/>
              <a:ext cx="4711898" cy="2822562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6440150" y="870224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93394" y="865198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5897" y="6890357"/>
              <a:ext cx="10094595" cy="3654425"/>
            </a:xfrm>
            <a:custGeom>
              <a:avLst/>
              <a:gdLst/>
              <a:ahLst/>
              <a:cxnLst/>
              <a:rect l="l" t="t" r="r" b="b"/>
              <a:pathLst>
                <a:path w="10094595" h="3654425">
                  <a:moveTo>
                    <a:pt x="813181" y="0"/>
                  </a:moveTo>
                  <a:lnTo>
                    <a:pt x="9281052" y="0"/>
                  </a:lnTo>
                  <a:lnTo>
                    <a:pt x="9349824" y="39"/>
                  </a:lnTo>
                  <a:lnTo>
                    <a:pt x="9413156" y="318"/>
                  </a:lnTo>
                  <a:lnTo>
                    <a:pt x="9471333" y="1075"/>
                  </a:lnTo>
                  <a:lnTo>
                    <a:pt x="9524643" y="2550"/>
                  </a:lnTo>
                  <a:lnTo>
                    <a:pt x="9573371" y="4981"/>
                  </a:lnTo>
                  <a:lnTo>
                    <a:pt x="9617803" y="8607"/>
                  </a:lnTo>
                  <a:lnTo>
                    <a:pt x="9658226" y="13668"/>
                  </a:lnTo>
                  <a:lnTo>
                    <a:pt x="9728192" y="29050"/>
                  </a:lnTo>
                  <a:lnTo>
                    <a:pt x="9803052" y="58663"/>
                  </a:lnTo>
                  <a:lnTo>
                    <a:pt x="9845394" y="81557"/>
                  </a:lnTo>
                  <a:lnTo>
                    <a:pt x="9885094" y="108291"/>
                  </a:lnTo>
                  <a:lnTo>
                    <a:pt x="9921911" y="138625"/>
                  </a:lnTo>
                  <a:lnTo>
                    <a:pt x="9955607" y="172321"/>
                  </a:lnTo>
                  <a:lnTo>
                    <a:pt x="9985942" y="209139"/>
                  </a:lnTo>
                  <a:lnTo>
                    <a:pt x="10012676" y="248838"/>
                  </a:lnTo>
                  <a:lnTo>
                    <a:pt x="10035570" y="291181"/>
                  </a:lnTo>
                  <a:lnTo>
                    <a:pt x="10054383" y="335926"/>
                  </a:lnTo>
                  <a:lnTo>
                    <a:pt x="10073830" y="399305"/>
                  </a:lnTo>
                  <a:lnTo>
                    <a:pt x="10085626" y="476430"/>
                  </a:lnTo>
                  <a:lnTo>
                    <a:pt x="10089252" y="520862"/>
                  </a:lnTo>
                  <a:lnTo>
                    <a:pt x="10091683" y="569590"/>
                  </a:lnTo>
                  <a:lnTo>
                    <a:pt x="10093158" y="622899"/>
                  </a:lnTo>
                  <a:lnTo>
                    <a:pt x="10093915" y="681077"/>
                  </a:lnTo>
                  <a:lnTo>
                    <a:pt x="10094194" y="744409"/>
                  </a:lnTo>
                  <a:lnTo>
                    <a:pt x="10094234" y="813181"/>
                  </a:lnTo>
                  <a:lnTo>
                    <a:pt x="10094234" y="2841179"/>
                  </a:lnTo>
                  <a:lnTo>
                    <a:pt x="10094194" y="2909951"/>
                  </a:lnTo>
                  <a:lnTo>
                    <a:pt x="10093915" y="2973283"/>
                  </a:lnTo>
                  <a:lnTo>
                    <a:pt x="10093158" y="3031460"/>
                  </a:lnTo>
                  <a:lnTo>
                    <a:pt x="10091683" y="3084770"/>
                  </a:lnTo>
                  <a:lnTo>
                    <a:pt x="10089252" y="3133498"/>
                  </a:lnTo>
                  <a:lnTo>
                    <a:pt x="10085626" y="3177930"/>
                  </a:lnTo>
                  <a:lnTo>
                    <a:pt x="10080565" y="3218353"/>
                  </a:lnTo>
                  <a:lnTo>
                    <a:pt x="10065183" y="3288319"/>
                  </a:lnTo>
                  <a:lnTo>
                    <a:pt x="10035570" y="3363179"/>
                  </a:lnTo>
                  <a:lnTo>
                    <a:pt x="10012676" y="3405521"/>
                  </a:lnTo>
                  <a:lnTo>
                    <a:pt x="9985942" y="3445221"/>
                  </a:lnTo>
                  <a:lnTo>
                    <a:pt x="9955607" y="3482038"/>
                  </a:lnTo>
                  <a:lnTo>
                    <a:pt x="9921911" y="3515734"/>
                  </a:lnTo>
                  <a:lnTo>
                    <a:pt x="9885094" y="3546069"/>
                  </a:lnTo>
                  <a:lnTo>
                    <a:pt x="9845394" y="3572803"/>
                  </a:lnTo>
                  <a:lnTo>
                    <a:pt x="9803052" y="3595697"/>
                  </a:lnTo>
                  <a:lnTo>
                    <a:pt x="9758307" y="3614510"/>
                  </a:lnTo>
                  <a:lnTo>
                    <a:pt x="9694927" y="3633957"/>
                  </a:lnTo>
                  <a:lnTo>
                    <a:pt x="9617803" y="3645753"/>
                  </a:lnTo>
                  <a:lnTo>
                    <a:pt x="9573371" y="3649379"/>
                  </a:lnTo>
                  <a:lnTo>
                    <a:pt x="9524643" y="3651810"/>
                  </a:lnTo>
                  <a:lnTo>
                    <a:pt x="9471333" y="3653285"/>
                  </a:lnTo>
                  <a:lnTo>
                    <a:pt x="9413156" y="3654042"/>
                  </a:lnTo>
                  <a:lnTo>
                    <a:pt x="9349824" y="3654321"/>
                  </a:lnTo>
                  <a:lnTo>
                    <a:pt x="9281052" y="3654360"/>
                  </a:lnTo>
                  <a:lnTo>
                    <a:pt x="813181" y="3654360"/>
                  </a:lnTo>
                  <a:lnTo>
                    <a:pt x="744409" y="3654321"/>
                  </a:lnTo>
                  <a:lnTo>
                    <a:pt x="681077" y="3654042"/>
                  </a:lnTo>
                  <a:lnTo>
                    <a:pt x="622899" y="3653285"/>
                  </a:lnTo>
                  <a:lnTo>
                    <a:pt x="569590" y="3651810"/>
                  </a:lnTo>
                  <a:lnTo>
                    <a:pt x="520862" y="3649379"/>
                  </a:lnTo>
                  <a:lnTo>
                    <a:pt x="476430" y="3645753"/>
                  </a:lnTo>
                  <a:lnTo>
                    <a:pt x="436006" y="3640692"/>
                  </a:lnTo>
                  <a:lnTo>
                    <a:pt x="366041" y="3625310"/>
                  </a:lnTo>
                  <a:lnTo>
                    <a:pt x="291181" y="3595697"/>
                  </a:lnTo>
                  <a:lnTo>
                    <a:pt x="248838" y="3572803"/>
                  </a:lnTo>
                  <a:lnTo>
                    <a:pt x="209139" y="3546069"/>
                  </a:lnTo>
                  <a:lnTo>
                    <a:pt x="172321" y="3515734"/>
                  </a:lnTo>
                  <a:lnTo>
                    <a:pt x="138625" y="3482038"/>
                  </a:lnTo>
                  <a:lnTo>
                    <a:pt x="108291" y="3445221"/>
                  </a:lnTo>
                  <a:lnTo>
                    <a:pt x="81557" y="3405521"/>
                  </a:lnTo>
                  <a:lnTo>
                    <a:pt x="58663" y="3363179"/>
                  </a:lnTo>
                  <a:lnTo>
                    <a:pt x="39849" y="3318434"/>
                  </a:lnTo>
                  <a:lnTo>
                    <a:pt x="20402" y="3255054"/>
                  </a:lnTo>
                  <a:lnTo>
                    <a:pt x="8607" y="3177930"/>
                  </a:lnTo>
                  <a:lnTo>
                    <a:pt x="4981" y="3133498"/>
                  </a:lnTo>
                  <a:lnTo>
                    <a:pt x="2550" y="3084770"/>
                  </a:lnTo>
                  <a:lnTo>
                    <a:pt x="1075" y="3031460"/>
                  </a:lnTo>
                  <a:lnTo>
                    <a:pt x="318" y="2973283"/>
                  </a:lnTo>
                  <a:lnTo>
                    <a:pt x="39" y="2909951"/>
                  </a:lnTo>
                  <a:lnTo>
                    <a:pt x="0" y="2841179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373970" y="6238505"/>
            <a:ext cx="56362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Natural</a:t>
            </a:r>
            <a:r>
              <a:rPr sz="3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7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60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5747950" y="7760685"/>
            <a:ext cx="2654300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16"/>
              </a:rPr>
              <a:t>daniel@mrdbourke.com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 daniel…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5747950" y="8598355"/>
            <a:ext cx="361569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C0ongratu1ations! U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40" dirty="0">
                <a:solidFill>
                  <a:srgbClr val="FFFFFF"/>
                </a:solidFill>
                <a:latin typeface="Calibri"/>
                <a:cs typeface="Calibri"/>
              </a:rPr>
              <a:t>$1139239230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080265" y="9548777"/>
            <a:ext cx="847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0" dirty="0">
                <a:solidFill>
                  <a:srgbClr val="FF968D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841745" y="7772314"/>
            <a:ext cx="2654300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16"/>
              </a:rPr>
              <a:t>daniel@mrdbourke.com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FFFFFF"/>
                </a:solidFill>
                <a:latin typeface="Calibri"/>
                <a:cs typeface="Calibri"/>
              </a:rPr>
              <a:t>Hey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Daniel,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1841745" y="8589043"/>
            <a:ext cx="3657600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6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125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6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16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incredible!</a:t>
            </a:r>
            <a:r>
              <a:rPr sz="16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1650" spc="75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6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6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FFFFFF"/>
                </a:solidFill>
                <a:latin typeface="Calibri"/>
                <a:cs typeface="Calibri"/>
              </a:rPr>
              <a:t>I’ve </a:t>
            </a:r>
            <a:r>
              <a:rPr sz="1650" spc="-10" dirty="0">
                <a:solidFill>
                  <a:srgbClr val="FFFFFF"/>
                </a:solidFill>
                <a:latin typeface="Calibri"/>
                <a:cs typeface="Calibri"/>
              </a:rPr>
              <a:t>learned!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040493" y="9537147"/>
            <a:ext cx="14230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5" dirty="0">
                <a:solidFill>
                  <a:srgbClr val="88FA4E"/>
                </a:solidFill>
                <a:latin typeface="Calibri"/>
                <a:cs typeface="Calibri"/>
              </a:rPr>
              <a:t>Not</a:t>
            </a:r>
            <a:r>
              <a:rPr sz="2450" spc="-15" dirty="0">
                <a:solidFill>
                  <a:srgbClr val="88FA4E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88FA4E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0986063" y="8672927"/>
            <a:ext cx="454025" cy="100965"/>
            <a:chOff x="10986063" y="8672927"/>
            <a:chExt cx="454025" cy="100965"/>
          </a:xfrm>
        </p:grpSpPr>
        <p:sp>
          <p:nvSpPr>
            <p:cNvPr id="47" name="object 47"/>
            <p:cNvSpPr/>
            <p:nvPr/>
          </p:nvSpPr>
          <p:spPr>
            <a:xfrm>
              <a:off x="10986063" y="872318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339298" y="867292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1665749" y="6875066"/>
            <a:ext cx="7747000" cy="3654425"/>
          </a:xfrm>
          <a:custGeom>
            <a:avLst/>
            <a:gdLst/>
            <a:ahLst/>
            <a:cxnLst/>
            <a:rect l="l" t="t" r="r" b="b"/>
            <a:pathLst>
              <a:path w="7747000" h="3654425">
                <a:moveTo>
                  <a:pt x="813181" y="0"/>
                </a:moveTo>
                <a:lnTo>
                  <a:pt x="6933436" y="0"/>
                </a:lnTo>
                <a:lnTo>
                  <a:pt x="7002208" y="39"/>
                </a:lnTo>
                <a:lnTo>
                  <a:pt x="7065540" y="318"/>
                </a:lnTo>
                <a:lnTo>
                  <a:pt x="7123717" y="1075"/>
                </a:lnTo>
                <a:lnTo>
                  <a:pt x="7177026" y="2550"/>
                </a:lnTo>
                <a:lnTo>
                  <a:pt x="7225754" y="4981"/>
                </a:lnTo>
                <a:lnTo>
                  <a:pt x="7270187" y="8607"/>
                </a:lnTo>
                <a:lnTo>
                  <a:pt x="7310610" y="13668"/>
                </a:lnTo>
                <a:lnTo>
                  <a:pt x="7380575" y="29050"/>
                </a:lnTo>
                <a:lnTo>
                  <a:pt x="7455435" y="58663"/>
                </a:lnTo>
                <a:lnTo>
                  <a:pt x="7497778" y="81557"/>
                </a:lnTo>
                <a:lnTo>
                  <a:pt x="7537477" y="108291"/>
                </a:lnTo>
                <a:lnTo>
                  <a:pt x="7574295" y="138625"/>
                </a:lnTo>
                <a:lnTo>
                  <a:pt x="7607991" y="172321"/>
                </a:lnTo>
                <a:lnTo>
                  <a:pt x="7638326" y="209139"/>
                </a:lnTo>
                <a:lnTo>
                  <a:pt x="7665059" y="248838"/>
                </a:lnTo>
                <a:lnTo>
                  <a:pt x="7687953" y="291181"/>
                </a:lnTo>
                <a:lnTo>
                  <a:pt x="7706767" y="335926"/>
                </a:lnTo>
                <a:lnTo>
                  <a:pt x="7726214" y="399305"/>
                </a:lnTo>
                <a:lnTo>
                  <a:pt x="7738009" y="476430"/>
                </a:lnTo>
                <a:lnTo>
                  <a:pt x="7741636" y="520862"/>
                </a:lnTo>
                <a:lnTo>
                  <a:pt x="7744067" y="569590"/>
                </a:lnTo>
                <a:lnTo>
                  <a:pt x="7745541" y="622899"/>
                </a:lnTo>
                <a:lnTo>
                  <a:pt x="7746298" y="681077"/>
                </a:lnTo>
                <a:lnTo>
                  <a:pt x="7746577" y="744409"/>
                </a:lnTo>
                <a:lnTo>
                  <a:pt x="7746617" y="813181"/>
                </a:lnTo>
                <a:lnTo>
                  <a:pt x="7746617" y="2841179"/>
                </a:lnTo>
                <a:lnTo>
                  <a:pt x="7746577" y="2909951"/>
                </a:lnTo>
                <a:lnTo>
                  <a:pt x="7746298" y="2973283"/>
                </a:lnTo>
                <a:lnTo>
                  <a:pt x="7745541" y="3031460"/>
                </a:lnTo>
                <a:lnTo>
                  <a:pt x="7744067" y="3084770"/>
                </a:lnTo>
                <a:lnTo>
                  <a:pt x="7741636" y="3133498"/>
                </a:lnTo>
                <a:lnTo>
                  <a:pt x="7738009" y="3177930"/>
                </a:lnTo>
                <a:lnTo>
                  <a:pt x="7732948" y="3218353"/>
                </a:lnTo>
                <a:lnTo>
                  <a:pt x="7717566" y="3288319"/>
                </a:lnTo>
                <a:lnTo>
                  <a:pt x="7687953" y="3363179"/>
                </a:lnTo>
                <a:lnTo>
                  <a:pt x="7665059" y="3405521"/>
                </a:lnTo>
                <a:lnTo>
                  <a:pt x="7638326" y="3445221"/>
                </a:lnTo>
                <a:lnTo>
                  <a:pt x="7607991" y="3482038"/>
                </a:lnTo>
                <a:lnTo>
                  <a:pt x="7574295" y="3515734"/>
                </a:lnTo>
                <a:lnTo>
                  <a:pt x="7537477" y="3546069"/>
                </a:lnTo>
                <a:lnTo>
                  <a:pt x="7497778" y="3572803"/>
                </a:lnTo>
                <a:lnTo>
                  <a:pt x="7455435" y="3595697"/>
                </a:lnTo>
                <a:lnTo>
                  <a:pt x="7410690" y="3614510"/>
                </a:lnTo>
                <a:lnTo>
                  <a:pt x="7347311" y="3633957"/>
                </a:lnTo>
                <a:lnTo>
                  <a:pt x="7270187" y="3645753"/>
                </a:lnTo>
                <a:lnTo>
                  <a:pt x="7225754" y="3649379"/>
                </a:lnTo>
                <a:lnTo>
                  <a:pt x="7177026" y="3651810"/>
                </a:lnTo>
                <a:lnTo>
                  <a:pt x="7123717" y="3653285"/>
                </a:lnTo>
                <a:lnTo>
                  <a:pt x="7065540" y="3654042"/>
                </a:lnTo>
                <a:lnTo>
                  <a:pt x="7002208" y="3654321"/>
                </a:lnTo>
                <a:lnTo>
                  <a:pt x="6933436" y="3654360"/>
                </a:lnTo>
                <a:lnTo>
                  <a:pt x="813181" y="3654360"/>
                </a:lnTo>
                <a:lnTo>
                  <a:pt x="744409" y="3654321"/>
                </a:lnTo>
                <a:lnTo>
                  <a:pt x="681077" y="3654042"/>
                </a:lnTo>
                <a:lnTo>
                  <a:pt x="622899" y="3653285"/>
                </a:lnTo>
                <a:lnTo>
                  <a:pt x="569590" y="3651810"/>
                </a:lnTo>
                <a:lnTo>
                  <a:pt x="520862" y="3649379"/>
                </a:lnTo>
                <a:lnTo>
                  <a:pt x="476430" y="3645753"/>
                </a:lnTo>
                <a:lnTo>
                  <a:pt x="436006" y="3640692"/>
                </a:lnTo>
                <a:lnTo>
                  <a:pt x="366041" y="3625310"/>
                </a:lnTo>
                <a:lnTo>
                  <a:pt x="291181" y="3595697"/>
                </a:lnTo>
                <a:lnTo>
                  <a:pt x="248838" y="3572803"/>
                </a:lnTo>
                <a:lnTo>
                  <a:pt x="209139" y="3546069"/>
                </a:lnTo>
                <a:lnTo>
                  <a:pt x="172321" y="3515734"/>
                </a:lnTo>
                <a:lnTo>
                  <a:pt x="138625" y="3482038"/>
                </a:lnTo>
                <a:lnTo>
                  <a:pt x="108291" y="3445221"/>
                </a:lnTo>
                <a:lnTo>
                  <a:pt x="81557" y="3405521"/>
                </a:lnTo>
                <a:lnTo>
                  <a:pt x="58663" y="3363179"/>
                </a:lnTo>
                <a:lnTo>
                  <a:pt x="39849" y="3318434"/>
                </a:lnTo>
                <a:lnTo>
                  <a:pt x="20402" y="3255054"/>
                </a:lnTo>
                <a:lnTo>
                  <a:pt x="8607" y="3177930"/>
                </a:lnTo>
                <a:lnTo>
                  <a:pt x="4981" y="3133498"/>
                </a:lnTo>
                <a:lnTo>
                  <a:pt x="2550" y="3084770"/>
                </a:lnTo>
                <a:lnTo>
                  <a:pt x="1075" y="3031460"/>
                </a:lnTo>
                <a:lnTo>
                  <a:pt x="318" y="2973283"/>
                </a:lnTo>
                <a:lnTo>
                  <a:pt x="39" y="2909951"/>
                </a:lnTo>
                <a:lnTo>
                  <a:pt x="0" y="2841179"/>
                </a:lnTo>
                <a:lnTo>
                  <a:pt x="0" y="813181"/>
                </a:lnTo>
                <a:lnTo>
                  <a:pt x="39" y="744409"/>
                </a:lnTo>
                <a:lnTo>
                  <a:pt x="318" y="681077"/>
                </a:lnTo>
                <a:lnTo>
                  <a:pt x="1075" y="622899"/>
                </a:lnTo>
                <a:lnTo>
                  <a:pt x="2550" y="569590"/>
                </a:lnTo>
                <a:lnTo>
                  <a:pt x="4981" y="520862"/>
                </a:lnTo>
                <a:lnTo>
                  <a:pt x="8607" y="476430"/>
                </a:lnTo>
                <a:lnTo>
                  <a:pt x="13668" y="436006"/>
                </a:lnTo>
                <a:lnTo>
                  <a:pt x="29050" y="366041"/>
                </a:lnTo>
                <a:lnTo>
                  <a:pt x="58663" y="291181"/>
                </a:lnTo>
                <a:lnTo>
                  <a:pt x="81557" y="248838"/>
                </a:lnTo>
                <a:lnTo>
                  <a:pt x="108291" y="209139"/>
                </a:lnTo>
                <a:lnTo>
                  <a:pt x="138625" y="172321"/>
                </a:lnTo>
                <a:lnTo>
                  <a:pt x="172321" y="138625"/>
                </a:lnTo>
                <a:lnTo>
                  <a:pt x="209139" y="108291"/>
                </a:lnTo>
                <a:lnTo>
                  <a:pt x="248838" y="81557"/>
                </a:lnTo>
                <a:lnTo>
                  <a:pt x="291181" y="58663"/>
                </a:lnTo>
                <a:lnTo>
                  <a:pt x="335926" y="39849"/>
                </a:lnTo>
                <a:lnTo>
                  <a:pt x="399305" y="20402"/>
                </a:lnTo>
                <a:lnTo>
                  <a:pt x="476430" y="8607"/>
                </a:lnTo>
                <a:lnTo>
                  <a:pt x="520862" y="4981"/>
                </a:lnTo>
                <a:lnTo>
                  <a:pt x="569590" y="2550"/>
                </a:lnTo>
                <a:lnTo>
                  <a:pt x="622899" y="1075"/>
                </a:lnTo>
                <a:lnTo>
                  <a:pt x="681077" y="318"/>
                </a:lnTo>
                <a:lnTo>
                  <a:pt x="744409" y="39"/>
                </a:lnTo>
                <a:lnTo>
                  <a:pt x="813181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399921" y="10631816"/>
            <a:ext cx="86264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learns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5" dirty="0">
                <a:solidFill>
                  <a:srgbClr val="FFFFFF"/>
                </a:solidFill>
                <a:latin typeface="Calibri"/>
                <a:cs typeface="Calibri"/>
              </a:rPr>
              <a:t>patterns/weights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similar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9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264863" y="10631816"/>
            <a:ext cx="66001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65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used/tuned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1554734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450" spc="555" dirty="0"/>
              <a:t>“Why</a:t>
            </a:r>
            <a:r>
              <a:rPr sz="9450" spc="-490" dirty="0"/>
              <a:t> </a:t>
            </a:r>
            <a:r>
              <a:rPr sz="9450" spc="590" dirty="0"/>
              <a:t>use</a:t>
            </a:r>
            <a:r>
              <a:rPr sz="9450" spc="-484" dirty="0"/>
              <a:t> </a:t>
            </a:r>
            <a:r>
              <a:rPr sz="9450" spc="465" dirty="0"/>
              <a:t>transfer</a:t>
            </a:r>
            <a:r>
              <a:rPr sz="9450" spc="-484" dirty="0"/>
              <a:t> </a:t>
            </a:r>
            <a:r>
              <a:rPr sz="9450" spc="390" dirty="0"/>
              <a:t>learning?”</a:t>
            </a:r>
            <a:endParaRPr sz="9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00050" indent="-374650">
              <a:lnSpc>
                <a:spcPct val="100000"/>
              </a:lnSpc>
              <a:spcBef>
                <a:spcPts val="114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355" dirty="0"/>
              <a:t>Can</a:t>
            </a:r>
            <a:r>
              <a:rPr sz="3100" spc="-30" dirty="0"/>
              <a:t> </a:t>
            </a:r>
            <a:r>
              <a:rPr sz="3100" spc="225" dirty="0"/>
              <a:t>leverage</a:t>
            </a:r>
            <a:r>
              <a:rPr sz="3100" spc="-30" dirty="0"/>
              <a:t> </a:t>
            </a:r>
            <a:r>
              <a:rPr sz="3100" spc="215" dirty="0"/>
              <a:t>an</a:t>
            </a:r>
            <a:r>
              <a:rPr sz="3100" spc="-30" dirty="0"/>
              <a:t> </a:t>
            </a:r>
            <a:r>
              <a:rPr sz="3100" spc="235" dirty="0"/>
              <a:t>existing</a:t>
            </a:r>
            <a:r>
              <a:rPr sz="3100" spc="-25" dirty="0"/>
              <a:t> </a:t>
            </a:r>
            <a:r>
              <a:rPr sz="3100" spc="160" dirty="0"/>
              <a:t>neural</a:t>
            </a:r>
            <a:r>
              <a:rPr sz="3100" spc="-30" dirty="0"/>
              <a:t> </a:t>
            </a:r>
            <a:r>
              <a:rPr sz="3100" spc="250" dirty="0"/>
              <a:t>network</a:t>
            </a:r>
            <a:r>
              <a:rPr sz="3100" spc="-30" dirty="0"/>
              <a:t> </a:t>
            </a:r>
            <a:r>
              <a:rPr sz="3100" spc="225" dirty="0"/>
              <a:t>architecture</a:t>
            </a:r>
            <a:r>
              <a:rPr sz="3100" spc="-25" dirty="0"/>
              <a:t> </a:t>
            </a:r>
            <a:r>
              <a:rPr sz="3100" spc="220" dirty="0">
                <a:solidFill>
                  <a:srgbClr val="16E7CF"/>
                </a:solidFill>
              </a:rPr>
              <a:t>proven</a:t>
            </a:r>
            <a:r>
              <a:rPr sz="3100" spc="-30" dirty="0">
                <a:solidFill>
                  <a:srgbClr val="16E7CF"/>
                </a:solidFill>
              </a:rPr>
              <a:t> </a:t>
            </a:r>
            <a:r>
              <a:rPr sz="3100" spc="250" dirty="0">
                <a:solidFill>
                  <a:srgbClr val="16E7CF"/>
                </a:solidFill>
              </a:rPr>
              <a:t>to</a:t>
            </a:r>
            <a:r>
              <a:rPr sz="3100" spc="-30" dirty="0">
                <a:solidFill>
                  <a:srgbClr val="16E7CF"/>
                </a:solidFill>
              </a:rPr>
              <a:t> </a:t>
            </a:r>
            <a:r>
              <a:rPr sz="3100" spc="260" dirty="0">
                <a:solidFill>
                  <a:srgbClr val="16E7CF"/>
                </a:solidFill>
              </a:rPr>
              <a:t>work</a:t>
            </a:r>
            <a:r>
              <a:rPr sz="3100" spc="-25" dirty="0">
                <a:solidFill>
                  <a:srgbClr val="16E7CF"/>
                </a:solidFill>
              </a:rPr>
              <a:t> </a:t>
            </a:r>
            <a:r>
              <a:rPr sz="3100" spc="225" dirty="0"/>
              <a:t>on</a:t>
            </a:r>
            <a:r>
              <a:rPr sz="3100" spc="-30" dirty="0"/>
              <a:t> </a:t>
            </a:r>
            <a:r>
              <a:rPr sz="3100" spc="245" dirty="0"/>
              <a:t>problems</a:t>
            </a:r>
            <a:r>
              <a:rPr sz="3100" spc="-30" dirty="0"/>
              <a:t> </a:t>
            </a:r>
            <a:r>
              <a:rPr sz="3100" spc="155" dirty="0"/>
              <a:t>similar</a:t>
            </a:r>
            <a:r>
              <a:rPr sz="3100" spc="-25" dirty="0"/>
              <a:t> </a:t>
            </a:r>
            <a:r>
              <a:rPr sz="3100" spc="250" dirty="0"/>
              <a:t>to</a:t>
            </a:r>
            <a:r>
              <a:rPr sz="3100" spc="-30" dirty="0"/>
              <a:t> </a:t>
            </a:r>
            <a:r>
              <a:rPr sz="3100" spc="175" dirty="0"/>
              <a:t>our</a:t>
            </a:r>
            <a:endParaRPr sz="3100"/>
          </a:p>
          <a:p>
            <a:pPr marL="400050">
              <a:lnSpc>
                <a:spcPct val="100000"/>
              </a:lnSpc>
              <a:spcBef>
                <a:spcPts val="2340"/>
              </a:spcBef>
            </a:pPr>
            <a:r>
              <a:rPr spc="225" dirty="0"/>
              <a:t>own</a:t>
            </a:r>
          </a:p>
          <a:p>
            <a:pPr marL="400050" marR="845185" indent="-375285">
              <a:lnSpc>
                <a:spcPct val="162900"/>
              </a:lnSpc>
              <a:buSzPct val="145161"/>
              <a:buChar char="•"/>
              <a:tabLst>
                <a:tab pos="400050" algn="l"/>
              </a:tabLst>
            </a:pPr>
            <a:r>
              <a:rPr sz="3100" spc="355" dirty="0"/>
              <a:t>Can</a:t>
            </a:r>
            <a:r>
              <a:rPr sz="3100" spc="-30" dirty="0"/>
              <a:t> </a:t>
            </a:r>
            <a:r>
              <a:rPr sz="3100" spc="225" dirty="0"/>
              <a:t>leverage</a:t>
            </a:r>
            <a:r>
              <a:rPr sz="3100" spc="-25" dirty="0"/>
              <a:t> </a:t>
            </a:r>
            <a:r>
              <a:rPr sz="3100" spc="235" dirty="0"/>
              <a:t>a</a:t>
            </a:r>
            <a:r>
              <a:rPr sz="3100" spc="-25" dirty="0"/>
              <a:t> </a:t>
            </a:r>
            <a:r>
              <a:rPr sz="3100" spc="245" dirty="0"/>
              <a:t>working</a:t>
            </a:r>
            <a:r>
              <a:rPr sz="3100" spc="-25" dirty="0"/>
              <a:t> </a:t>
            </a:r>
            <a:r>
              <a:rPr sz="3100" spc="250" dirty="0"/>
              <a:t>network</a:t>
            </a:r>
            <a:r>
              <a:rPr sz="3100" spc="-30" dirty="0"/>
              <a:t> </a:t>
            </a:r>
            <a:r>
              <a:rPr sz="3100" spc="225" dirty="0"/>
              <a:t>architecture</a:t>
            </a:r>
            <a:r>
              <a:rPr sz="3100" spc="-25" dirty="0"/>
              <a:t> </a:t>
            </a:r>
            <a:r>
              <a:rPr sz="3100" spc="235" dirty="0"/>
              <a:t>which</a:t>
            </a:r>
            <a:r>
              <a:rPr sz="3100" spc="-25" dirty="0"/>
              <a:t> </a:t>
            </a:r>
            <a:r>
              <a:rPr sz="3100" spc="229" dirty="0"/>
              <a:t>has</a:t>
            </a:r>
            <a:r>
              <a:rPr sz="3100" spc="-25" dirty="0"/>
              <a:t> </a:t>
            </a:r>
            <a:r>
              <a:rPr sz="3100" spc="210" dirty="0">
                <a:solidFill>
                  <a:srgbClr val="16E7CF"/>
                </a:solidFill>
              </a:rPr>
              <a:t>already</a:t>
            </a:r>
            <a:r>
              <a:rPr sz="3100" spc="-30" dirty="0">
                <a:solidFill>
                  <a:srgbClr val="16E7CF"/>
                </a:solidFill>
              </a:rPr>
              <a:t> </a:t>
            </a:r>
            <a:r>
              <a:rPr sz="3100" spc="210" dirty="0">
                <a:solidFill>
                  <a:srgbClr val="16E7CF"/>
                </a:solidFill>
              </a:rPr>
              <a:t>learned</a:t>
            </a:r>
            <a:r>
              <a:rPr sz="3100" spc="-25" dirty="0">
                <a:solidFill>
                  <a:srgbClr val="16E7CF"/>
                </a:solidFill>
              </a:rPr>
              <a:t> </a:t>
            </a:r>
            <a:r>
              <a:rPr sz="3100" spc="235" dirty="0">
                <a:solidFill>
                  <a:srgbClr val="16E7CF"/>
                </a:solidFill>
              </a:rPr>
              <a:t>patterns</a:t>
            </a:r>
            <a:r>
              <a:rPr sz="3100" spc="-25" dirty="0">
                <a:solidFill>
                  <a:srgbClr val="16E7CF"/>
                </a:solidFill>
              </a:rPr>
              <a:t> </a:t>
            </a:r>
            <a:r>
              <a:rPr sz="3100" spc="225" dirty="0"/>
              <a:t>on</a:t>
            </a:r>
            <a:r>
              <a:rPr sz="3100" spc="-25" dirty="0"/>
              <a:t> </a:t>
            </a:r>
            <a:r>
              <a:rPr sz="3100" spc="145" dirty="0"/>
              <a:t>similar </a:t>
            </a:r>
            <a:r>
              <a:rPr sz="3100" spc="250" dirty="0"/>
              <a:t>data</a:t>
            </a:r>
            <a:r>
              <a:rPr sz="3100" spc="-30" dirty="0"/>
              <a:t> </a:t>
            </a:r>
            <a:r>
              <a:rPr sz="3100" spc="250" dirty="0"/>
              <a:t>to</a:t>
            </a:r>
            <a:r>
              <a:rPr sz="3100" spc="-30" dirty="0"/>
              <a:t> </a:t>
            </a:r>
            <a:r>
              <a:rPr sz="3100" spc="200" dirty="0"/>
              <a:t>our</a:t>
            </a:r>
            <a:r>
              <a:rPr sz="3100" spc="-25" dirty="0"/>
              <a:t> </a:t>
            </a:r>
            <a:r>
              <a:rPr sz="3100" spc="250" dirty="0"/>
              <a:t>own</a:t>
            </a:r>
            <a:r>
              <a:rPr sz="3100" spc="-30" dirty="0"/>
              <a:t> </a:t>
            </a:r>
            <a:r>
              <a:rPr sz="3100" spc="215" dirty="0"/>
              <a:t>(often</a:t>
            </a:r>
            <a:r>
              <a:rPr sz="3100" spc="-25" dirty="0"/>
              <a:t> </a:t>
            </a:r>
            <a:r>
              <a:rPr sz="3100" spc="195" dirty="0"/>
              <a:t>results</a:t>
            </a:r>
            <a:r>
              <a:rPr sz="3100" spc="-30" dirty="0"/>
              <a:t> </a:t>
            </a:r>
            <a:r>
              <a:rPr sz="3100" spc="114" dirty="0"/>
              <a:t>in</a:t>
            </a:r>
            <a:r>
              <a:rPr sz="3100" spc="-25" dirty="0"/>
              <a:t> </a:t>
            </a:r>
            <a:r>
              <a:rPr sz="3100" spc="250" dirty="0"/>
              <a:t>great</a:t>
            </a:r>
            <a:r>
              <a:rPr sz="3100" spc="-30" dirty="0"/>
              <a:t> </a:t>
            </a:r>
            <a:r>
              <a:rPr sz="3100" spc="195" dirty="0"/>
              <a:t>results</a:t>
            </a:r>
            <a:r>
              <a:rPr sz="3100" spc="-30" dirty="0"/>
              <a:t> </a:t>
            </a:r>
            <a:r>
              <a:rPr sz="3100" spc="204" dirty="0"/>
              <a:t>with</a:t>
            </a:r>
            <a:r>
              <a:rPr sz="3100" spc="-25" dirty="0"/>
              <a:t> </a:t>
            </a:r>
            <a:r>
              <a:rPr sz="3100" spc="215" dirty="0"/>
              <a:t>less</a:t>
            </a:r>
            <a:r>
              <a:rPr sz="3100" spc="-30" dirty="0"/>
              <a:t> </a:t>
            </a:r>
            <a:r>
              <a:rPr sz="3100" spc="215" dirty="0"/>
              <a:t>data)</a:t>
            </a:r>
            <a:endParaRPr sz="310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50534" y="61119"/>
            <a:ext cx="12611735" cy="1282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620" dirty="0"/>
              <a:t>Why</a:t>
            </a:r>
            <a:r>
              <a:rPr sz="8250" spc="-434" dirty="0"/>
              <a:t> </a:t>
            </a:r>
            <a:r>
              <a:rPr sz="8250" spc="509" dirty="0"/>
              <a:t>use</a:t>
            </a:r>
            <a:r>
              <a:rPr sz="8250" spc="-430" dirty="0"/>
              <a:t> </a:t>
            </a:r>
            <a:r>
              <a:rPr sz="8250" spc="400" dirty="0"/>
              <a:t>transfer</a:t>
            </a:r>
            <a:r>
              <a:rPr sz="8250" spc="-430" dirty="0"/>
              <a:t> </a:t>
            </a:r>
            <a:r>
              <a:rPr sz="8250" spc="305" dirty="0"/>
              <a:t>learning?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1565668" y="9228717"/>
            <a:ext cx="3345179" cy="125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9400"/>
              </a:lnSpc>
              <a:spcBef>
                <a:spcPts val="95"/>
              </a:spcBef>
            </a:pP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5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10" dirty="0">
                <a:solidFill>
                  <a:srgbClr val="FFFFFF"/>
                </a:solidFill>
                <a:latin typeface="Calibri"/>
                <a:cs typeface="Calibri"/>
              </a:rPr>
              <a:t>images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(using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ImageNet)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63353" y="9024534"/>
            <a:ext cx="4373880" cy="1659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9400"/>
              </a:lnSpc>
              <a:spcBef>
                <a:spcPts val="95"/>
              </a:spcBef>
            </a:pP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Pretrained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EfficientNet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(already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5" dirty="0">
                <a:solidFill>
                  <a:srgbClr val="FFFFFF"/>
                </a:solidFill>
                <a:latin typeface="Calibri"/>
                <a:cs typeface="Calibri"/>
              </a:rPr>
              <a:t>works </a:t>
            </a:r>
            <a:r>
              <a:rPr sz="2450" spc="125" dirty="0">
                <a:solidFill>
                  <a:srgbClr val="FFFFFF"/>
                </a:solidFill>
                <a:latin typeface="Calibri"/>
                <a:cs typeface="Calibri"/>
              </a:rPr>
              <a:t>really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2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vision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tasks)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74637" y="9228717"/>
            <a:ext cx="4590415" cy="1250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9400"/>
              </a:lnSpc>
              <a:spcBef>
                <a:spcPts val="95"/>
              </a:spcBef>
            </a:pP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Extract/tune</a:t>
            </a:r>
            <a:r>
              <a:rPr sz="24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patterns/weights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suit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problem </a:t>
            </a:r>
            <a:r>
              <a:rPr sz="2450" spc="17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2450" spc="175" dirty="0">
                <a:solidFill>
                  <a:srgbClr val="16E7CF"/>
                </a:solidFill>
                <a:latin typeface="Calibri"/>
                <a:cs typeface="Calibri"/>
              </a:rPr>
              <a:t>FoodVision</a:t>
            </a:r>
            <a:r>
              <a:rPr sz="2450" spc="1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450" spc="45" dirty="0">
                <a:solidFill>
                  <a:srgbClr val="16E7CF"/>
                </a:solidFill>
                <a:latin typeface="Calibri"/>
                <a:cs typeface="Calibri"/>
              </a:rPr>
              <a:t>Mini</a:t>
            </a:r>
            <a:r>
              <a:rPr sz="2450" spc="4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24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39719" y="5139842"/>
            <a:ext cx="10146665" cy="3889375"/>
            <a:chOff x="639719" y="5139842"/>
            <a:chExt cx="10146665" cy="3889375"/>
          </a:xfrm>
        </p:grpSpPr>
        <p:sp>
          <p:nvSpPr>
            <p:cNvPr id="8" name="object 8"/>
            <p:cNvSpPr/>
            <p:nvPr/>
          </p:nvSpPr>
          <p:spPr>
            <a:xfrm>
              <a:off x="665896" y="5191264"/>
              <a:ext cx="10094595" cy="3654425"/>
            </a:xfrm>
            <a:custGeom>
              <a:avLst/>
              <a:gdLst/>
              <a:ahLst/>
              <a:cxnLst/>
              <a:rect l="l" t="t" r="r" b="b"/>
              <a:pathLst>
                <a:path w="10094595" h="3654425">
                  <a:moveTo>
                    <a:pt x="813181" y="0"/>
                  </a:moveTo>
                  <a:lnTo>
                    <a:pt x="9281052" y="0"/>
                  </a:lnTo>
                  <a:lnTo>
                    <a:pt x="9349824" y="39"/>
                  </a:lnTo>
                  <a:lnTo>
                    <a:pt x="9413156" y="318"/>
                  </a:lnTo>
                  <a:lnTo>
                    <a:pt x="9471333" y="1075"/>
                  </a:lnTo>
                  <a:lnTo>
                    <a:pt x="9524643" y="2550"/>
                  </a:lnTo>
                  <a:lnTo>
                    <a:pt x="9573371" y="4981"/>
                  </a:lnTo>
                  <a:lnTo>
                    <a:pt x="9617803" y="8607"/>
                  </a:lnTo>
                  <a:lnTo>
                    <a:pt x="9658226" y="13668"/>
                  </a:lnTo>
                  <a:lnTo>
                    <a:pt x="9728192" y="29050"/>
                  </a:lnTo>
                  <a:lnTo>
                    <a:pt x="9803052" y="58663"/>
                  </a:lnTo>
                  <a:lnTo>
                    <a:pt x="9845394" y="81557"/>
                  </a:lnTo>
                  <a:lnTo>
                    <a:pt x="9885094" y="108291"/>
                  </a:lnTo>
                  <a:lnTo>
                    <a:pt x="9921911" y="138625"/>
                  </a:lnTo>
                  <a:lnTo>
                    <a:pt x="9955607" y="172321"/>
                  </a:lnTo>
                  <a:lnTo>
                    <a:pt x="9985942" y="209139"/>
                  </a:lnTo>
                  <a:lnTo>
                    <a:pt x="10012676" y="248838"/>
                  </a:lnTo>
                  <a:lnTo>
                    <a:pt x="10035570" y="291181"/>
                  </a:lnTo>
                  <a:lnTo>
                    <a:pt x="10054383" y="335926"/>
                  </a:lnTo>
                  <a:lnTo>
                    <a:pt x="10073830" y="399305"/>
                  </a:lnTo>
                  <a:lnTo>
                    <a:pt x="10085626" y="476430"/>
                  </a:lnTo>
                  <a:lnTo>
                    <a:pt x="10089252" y="520862"/>
                  </a:lnTo>
                  <a:lnTo>
                    <a:pt x="10091683" y="569590"/>
                  </a:lnTo>
                  <a:lnTo>
                    <a:pt x="10093158" y="622899"/>
                  </a:lnTo>
                  <a:lnTo>
                    <a:pt x="10093915" y="681077"/>
                  </a:lnTo>
                  <a:lnTo>
                    <a:pt x="10094194" y="744409"/>
                  </a:lnTo>
                  <a:lnTo>
                    <a:pt x="10094234" y="813181"/>
                  </a:lnTo>
                  <a:lnTo>
                    <a:pt x="10094234" y="2841179"/>
                  </a:lnTo>
                  <a:lnTo>
                    <a:pt x="10094194" y="2909951"/>
                  </a:lnTo>
                  <a:lnTo>
                    <a:pt x="10093915" y="2973283"/>
                  </a:lnTo>
                  <a:lnTo>
                    <a:pt x="10093158" y="3031460"/>
                  </a:lnTo>
                  <a:lnTo>
                    <a:pt x="10091683" y="3084770"/>
                  </a:lnTo>
                  <a:lnTo>
                    <a:pt x="10089252" y="3133498"/>
                  </a:lnTo>
                  <a:lnTo>
                    <a:pt x="10085626" y="3177930"/>
                  </a:lnTo>
                  <a:lnTo>
                    <a:pt x="10080565" y="3218353"/>
                  </a:lnTo>
                  <a:lnTo>
                    <a:pt x="10065183" y="3288319"/>
                  </a:lnTo>
                  <a:lnTo>
                    <a:pt x="10035570" y="3363179"/>
                  </a:lnTo>
                  <a:lnTo>
                    <a:pt x="10012676" y="3405521"/>
                  </a:lnTo>
                  <a:lnTo>
                    <a:pt x="9985942" y="3445221"/>
                  </a:lnTo>
                  <a:lnTo>
                    <a:pt x="9955607" y="3482038"/>
                  </a:lnTo>
                  <a:lnTo>
                    <a:pt x="9921911" y="3515734"/>
                  </a:lnTo>
                  <a:lnTo>
                    <a:pt x="9885094" y="3546069"/>
                  </a:lnTo>
                  <a:lnTo>
                    <a:pt x="9845394" y="3572803"/>
                  </a:lnTo>
                  <a:lnTo>
                    <a:pt x="9803052" y="3595697"/>
                  </a:lnTo>
                  <a:lnTo>
                    <a:pt x="9758307" y="3614510"/>
                  </a:lnTo>
                  <a:lnTo>
                    <a:pt x="9694927" y="3633957"/>
                  </a:lnTo>
                  <a:lnTo>
                    <a:pt x="9617803" y="3645753"/>
                  </a:lnTo>
                  <a:lnTo>
                    <a:pt x="9573371" y="3649379"/>
                  </a:lnTo>
                  <a:lnTo>
                    <a:pt x="9524643" y="3651810"/>
                  </a:lnTo>
                  <a:lnTo>
                    <a:pt x="9471333" y="3653285"/>
                  </a:lnTo>
                  <a:lnTo>
                    <a:pt x="9413156" y="3654042"/>
                  </a:lnTo>
                  <a:lnTo>
                    <a:pt x="9349824" y="3654321"/>
                  </a:lnTo>
                  <a:lnTo>
                    <a:pt x="9281052" y="3654360"/>
                  </a:lnTo>
                  <a:lnTo>
                    <a:pt x="813181" y="3654360"/>
                  </a:lnTo>
                  <a:lnTo>
                    <a:pt x="744409" y="3654321"/>
                  </a:lnTo>
                  <a:lnTo>
                    <a:pt x="681077" y="3654042"/>
                  </a:lnTo>
                  <a:lnTo>
                    <a:pt x="622899" y="3653285"/>
                  </a:lnTo>
                  <a:lnTo>
                    <a:pt x="569590" y="3651810"/>
                  </a:lnTo>
                  <a:lnTo>
                    <a:pt x="520862" y="3649379"/>
                  </a:lnTo>
                  <a:lnTo>
                    <a:pt x="476430" y="3645753"/>
                  </a:lnTo>
                  <a:lnTo>
                    <a:pt x="436006" y="3640692"/>
                  </a:lnTo>
                  <a:lnTo>
                    <a:pt x="366041" y="3625310"/>
                  </a:lnTo>
                  <a:lnTo>
                    <a:pt x="291181" y="3595697"/>
                  </a:lnTo>
                  <a:lnTo>
                    <a:pt x="248838" y="3572803"/>
                  </a:lnTo>
                  <a:lnTo>
                    <a:pt x="209139" y="3546069"/>
                  </a:lnTo>
                  <a:lnTo>
                    <a:pt x="172321" y="3515734"/>
                  </a:lnTo>
                  <a:lnTo>
                    <a:pt x="138625" y="3482038"/>
                  </a:lnTo>
                  <a:lnTo>
                    <a:pt x="108291" y="3445221"/>
                  </a:lnTo>
                  <a:lnTo>
                    <a:pt x="81557" y="3405521"/>
                  </a:lnTo>
                  <a:lnTo>
                    <a:pt x="58663" y="3363179"/>
                  </a:lnTo>
                  <a:lnTo>
                    <a:pt x="39849" y="3318434"/>
                  </a:lnTo>
                  <a:lnTo>
                    <a:pt x="20402" y="3255054"/>
                  </a:lnTo>
                  <a:lnTo>
                    <a:pt x="8607" y="3177930"/>
                  </a:lnTo>
                  <a:lnTo>
                    <a:pt x="4981" y="3133498"/>
                  </a:lnTo>
                  <a:lnTo>
                    <a:pt x="2550" y="3084770"/>
                  </a:lnTo>
                  <a:lnTo>
                    <a:pt x="1075" y="3031460"/>
                  </a:lnTo>
                  <a:lnTo>
                    <a:pt x="318" y="2973283"/>
                  </a:lnTo>
                  <a:lnTo>
                    <a:pt x="39" y="2909951"/>
                  </a:lnTo>
                  <a:lnTo>
                    <a:pt x="0" y="2841179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619" y="5139842"/>
              <a:ext cx="5003777" cy="38890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21421" y="5494236"/>
              <a:ext cx="3180233" cy="318023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66527" y="708435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19771" y="7034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1077610" y="7034093"/>
            <a:ext cx="454025" cy="100965"/>
            <a:chOff x="11077610" y="7034093"/>
            <a:chExt cx="454025" cy="100965"/>
          </a:xfrm>
        </p:grpSpPr>
        <p:sp>
          <p:nvSpPr>
            <p:cNvPr id="14" name="object 14"/>
            <p:cNvSpPr/>
            <p:nvPr/>
          </p:nvSpPr>
          <p:spPr>
            <a:xfrm>
              <a:off x="11077610" y="708435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430856" y="7034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665404" y="5165087"/>
            <a:ext cx="7799070" cy="3707129"/>
            <a:chOff x="11665404" y="5165087"/>
            <a:chExt cx="7799070" cy="370712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7706" y="5292156"/>
              <a:ext cx="1308860" cy="98164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31014" y="5637537"/>
              <a:ext cx="418835" cy="4188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0478" y="5650456"/>
              <a:ext cx="418835" cy="41883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0478" y="8066360"/>
              <a:ext cx="418835" cy="41883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87706" y="7741116"/>
              <a:ext cx="1308860" cy="98164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184114" y="6516636"/>
              <a:ext cx="1308860" cy="9765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7330" y="5556829"/>
              <a:ext cx="2662792" cy="26627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31014" y="6862017"/>
              <a:ext cx="418835" cy="41883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31014" y="8086497"/>
              <a:ext cx="418835" cy="41883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10478" y="6874936"/>
              <a:ext cx="418835" cy="41883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5200238" y="708435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5553474" y="7034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201170" y="6673976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215878"/>
                  </a:moveTo>
                  <a:lnTo>
                    <a:pt x="364845" y="5235"/>
                  </a:lnTo>
                  <a:lnTo>
                    <a:pt x="37391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540877" y="6628952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112185" y="0"/>
                  </a:moveTo>
                  <a:lnTo>
                    <a:pt x="0" y="6733"/>
                  </a:lnTo>
                  <a:lnTo>
                    <a:pt x="50260" y="93786"/>
                  </a:lnTo>
                  <a:lnTo>
                    <a:pt x="1121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5206343" y="7269747"/>
              <a:ext cx="374015" cy="215900"/>
            </a:xfrm>
            <a:custGeom>
              <a:avLst/>
              <a:gdLst/>
              <a:ahLst/>
              <a:cxnLst/>
              <a:rect l="l" t="t" r="r" b="b"/>
              <a:pathLst>
                <a:path w="374015" h="215900">
                  <a:moveTo>
                    <a:pt x="0" y="0"/>
                  </a:moveTo>
                  <a:lnTo>
                    <a:pt x="364845" y="210643"/>
                  </a:lnTo>
                  <a:lnTo>
                    <a:pt x="373913" y="215878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546050" y="7436863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4" h="93979">
                  <a:moveTo>
                    <a:pt x="50260" y="0"/>
                  </a:moveTo>
                  <a:lnTo>
                    <a:pt x="0" y="87052"/>
                  </a:lnTo>
                  <a:lnTo>
                    <a:pt x="112185" y="93786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91581" y="5191265"/>
              <a:ext cx="7747000" cy="3654425"/>
            </a:xfrm>
            <a:custGeom>
              <a:avLst/>
              <a:gdLst/>
              <a:ahLst/>
              <a:cxnLst/>
              <a:rect l="l" t="t" r="r" b="b"/>
              <a:pathLst>
                <a:path w="7747000" h="3654425">
                  <a:moveTo>
                    <a:pt x="813181" y="0"/>
                  </a:moveTo>
                  <a:lnTo>
                    <a:pt x="6933436" y="0"/>
                  </a:lnTo>
                  <a:lnTo>
                    <a:pt x="7002208" y="39"/>
                  </a:lnTo>
                  <a:lnTo>
                    <a:pt x="7065540" y="318"/>
                  </a:lnTo>
                  <a:lnTo>
                    <a:pt x="7123717" y="1075"/>
                  </a:lnTo>
                  <a:lnTo>
                    <a:pt x="7177026" y="2550"/>
                  </a:lnTo>
                  <a:lnTo>
                    <a:pt x="7225754" y="4981"/>
                  </a:lnTo>
                  <a:lnTo>
                    <a:pt x="7270187" y="8607"/>
                  </a:lnTo>
                  <a:lnTo>
                    <a:pt x="7310610" y="13668"/>
                  </a:lnTo>
                  <a:lnTo>
                    <a:pt x="7380575" y="29050"/>
                  </a:lnTo>
                  <a:lnTo>
                    <a:pt x="7455435" y="58663"/>
                  </a:lnTo>
                  <a:lnTo>
                    <a:pt x="7497778" y="81557"/>
                  </a:lnTo>
                  <a:lnTo>
                    <a:pt x="7537477" y="108291"/>
                  </a:lnTo>
                  <a:lnTo>
                    <a:pt x="7574295" y="138625"/>
                  </a:lnTo>
                  <a:lnTo>
                    <a:pt x="7607991" y="172321"/>
                  </a:lnTo>
                  <a:lnTo>
                    <a:pt x="7638326" y="209139"/>
                  </a:lnTo>
                  <a:lnTo>
                    <a:pt x="7665059" y="248838"/>
                  </a:lnTo>
                  <a:lnTo>
                    <a:pt x="7687953" y="291181"/>
                  </a:lnTo>
                  <a:lnTo>
                    <a:pt x="7706767" y="335926"/>
                  </a:lnTo>
                  <a:lnTo>
                    <a:pt x="7726214" y="399305"/>
                  </a:lnTo>
                  <a:lnTo>
                    <a:pt x="7738009" y="476430"/>
                  </a:lnTo>
                  <a:lnTo>
                    <a:pt x="7741636" y="520862"/>
                  </a:lnTo>
                  <a:lnTo>
                    <a:pt x="7744067" y="569590"/>
                  </a:lnTo>
                  <a:lnTo>
                    <a:pt x="7745541" y="622899"/>
                  </a:lnTo>
                  <a:lnTo>
                    <a:pt x="7746298" y="681077"/>
                  </a:lnTo>
                  <a:lnTo>
                    <a:pt x="7746577" y="744409"/>
                  </a:lnTo>
                  <a:lnTo>
                    <a:pt x="7746617" y="813181"/>
                  </a:lnTo>
                  <a:lnTo>
                    <a:pt x="7746617" y="2841179"/>
                  </a:lnTo>
                  <a:lnTo>
                    <a:pt x="7746577" y="2909951"/>
                  </a:lnTo>
                  <a:lnTo>
                    <a:pt x="7746298" y="2973283"/>
                  </a:lnTo>
                  <a:lnTo>
                    <a:pt x="7745541" y="3031460"/>
                  </a:lnTo>
                  <a:lnTo>
                    <a:pt x="7744067" y="3084770"/>
                  </a:lnTo>
                  <a:lnTo>
                    <a:pt x="7741636" y="3133498"/>
                  </a:lnTo>
                  <a:lnTo>
                    <a:pt x="7738009" y="3177930"/>
                  </a:lnTo>
                  <a:lnTo>
                    <a:pt x="7732948" y="3218353"/>
                  </a:lnTo>
                  <a:lnTo>
                    <a:pt x="7717566" y="3288319"/>
                  </a:lnTo>
                  <a:lnTo>
                    <a:pt x="7687953" y="3363179"/>
                  </a:lnTo>
                  <a:lnTo>
                    <a:pt x="7665059" y="3405521"/>
                  </a:lnTo>
                  <a:lnTo>
                    <a:pt x="7638326" y="3445221"/>
                  </a:lnTo>
                  <a:lnTo>
                    <a:pt x="7607991" y="3482038"/>
                  </a:lnTo>
                  <a:lnTo>
                    <a:pt x="7574295" y="3515734"/>
                  </a:lnTo>
                  <a:lnTo>
                    <a:pt x="7537477" y="3546069"/>
                  </a:lnTo>
                  <a:lnTo>
                    <a:pt x="7497778" y="3572803"/>
                  </a:lnTo>
                  <a:lnTo>
                    <a:pt x="7455435" y="3595697"/>
                  </a:lnTo>
                  <a:lnTo>
                    <a:pt x="7410690" y="3614510"/>
                  </a:lnTo>
                  <a:lnTo>
                    <a:pt x="7347311" y="3633957"/>
                  </a:lnTo>
                  <a:lnTo>
                    <a:pt x="7270187" y="3645753"/>
                  </a:lnTo>
                  <a:lnTo>
                    <a:pt x="7225754" y="3649379"/>
                  </a:lnTo>
                  <a:lnTo>
                    <a:pt x="7177026" y="3651810"/>
                  </a:lnTo>
                  <a:lnTo>
                    <a:pt x="7123717" y="3653285"/>
                  </a:lnTo>
                  <a:lnTo>
                    <a:pt x="7065540" y="3654042"/>
                  </a:lnTo>
                  <a:lnTo>
                    <a:pt x="7002208" y="3654321"/>
                  </a:lnTo>
                  <a:lnTo>
                    <a:pt x="6933436" y="3654360"/>
                  </a:lnTo>
                  <a:lnTo>
                    <a:pt x="813181" y="3654360"/>
                  </a:lnTo>
                  <a:lnTo>
                    <a:pt x="744409" y="3654321"/>
                  </a:lnTo>
                  <a:lnTo>
                    <a:pt x="681077" y="3654042"/>
                  </a:lnTo>
                  <a:lnTo>
                    <a:pt x="622899" y="3653285"/>
                  </a:lnTo>
                  <a:lnTo>
                    <a:pt x="569590" y="3651810"/>
                  </a:lnTo>
                  <a:lnTo>
                    <a:pt x="520862" y="3649379"/>
                  </a:lnTo>
                  <a:lnTo>
                    <a:pt x="476430" y="3645753"/>
                  </a:lnTo>
                  <a:lnTo>
                    <a:pt x="436006" y="3640692"/>
                  </a:lnTo>
                  <a:lnTo>
                    <a:pt x="366041" y="3625310"/>
                  </a:lnTo>
                  <a:lnTo>
                    <a:pt x="291181" y="3595697"/>
                  </a:lnTo>
                  <a:lnTo>
                    <a:pt x="248838" y="3572803"/>
                  </a:lnTo>
                  <a:lnTo>
                    <a:pt x="209139" y="3546069"/>
                  </a:lnTo>
                  <a:lnTo>
                    <a:pt x="172321" y="3515734"/>
                  </a:lnTo>
                  <a:lnTo>
                    <a:pt x="138625" y="3482038"/>
                  </a:lnTo>
                  <a:lnTo>
                    <a:pt x="108291" y="3445221"/>
                  </a:lnTo>
                  <a:lnTo>
                    <a:pt x="81557" y="3405521"/>
                  </a:lnTo>
                  <a:lnTo>
                    <a:pt x="58663" y="3363179"/>
                  </a:lnTo>
                  <a:lnTo>
                    <a:pt x="39849" y="3318434"/>
                  </a:lnTo>
                  <a:lnTo>
                    <a:pt x="20402" y="3255054"/>
                  </a:lnTo>
                  <a:lnTo>
                    <a:pt x="8607" y="3177930"/>
                  </a:lnTo>
                  <a:lnTo>
                    <a:pt x="4981" y="3133498"/>
                  </a:lnTo>
                  <a:lnTo>
                    <a:pt x="2550" y="3084770"/>
                  </a:lnTo>
                  <a:lnTo>
                    <a:pt x="1075" y="3031460"/>
                  </a:lnTo>
                  <a:lnTo>
                    <a:pt x="318" y="2973283"/>
                  </a:lnTo>
                  <a:lnTo>
                    <a:pt x="39" y="2909951"/>
                  </a:lnTo>
                  <a:lnTo>
                    <a:pt x="0" y="2841179"/>
                  </a:lnTo>
                  <a:lnTo>
                    <a:pt x="0" y="813181"/>
                  </a:lnTo>
                  <a:lnTo>
                    <a:pt x="39" y="744409"/>
                  </a:lnTo>
                  <a:lnTo>
                    <a:pt x="318" y="681077"/>
                  </a:lnTo>
                  <a:lnTo>
                    <a:pt x="1075" y="622899"/>
                  </a:lnTo>
                  <a:lnTo>
                    <a:pt x="2550" y="569590"/>
                  </a:lnTo>
                  <a:lnTo>
                    <a:pt x="4981" y="520862"/>
                  </a:lnTo>
                  <a:lnTo>
                    <a:pt x="8607" y="476430"/>
                  </a:lnTo>
                  <a:lnTo>
                    <a:pt x="13668" y="436006"/>
                  </a:lnTo>
                  <a:lnTo>
                    <a:pt x="29050" y="366041"/>
                  </a:lnTo>
                  <a:lnTo>
                    <a:pt x="58663" y="291181"/>
                  </a:lnTo>
                  <a:lnTo>
                    <a:pt x="81557" y="248838"/>
                  </a:lnTo>
                  <a:lnTo>
                    <a:pt x="108291" y="209139"/>
                  </a:lnTo>
                  <a:lnTo>
                    <a:pt x="138625" y="172321"/>
                  </a:lnTo>
                  <a:lnTo>
                    <a:pt x="172321" y="138625"/>
                  </a:lnTo>
                  <a:lnTo>
                    <a:pt x="209139" y="108291"/>
                  </a:lnTo>
                  <a:lnTo>
                    <a:pt x="248838" y="81557"/>
                  </a:lnTo>
                  <a:lnTo>
                    <a:pt x="291181" y="58663"/>
                  </a:lnTo>
                  <a:lnTo>
                    <a:pt x="335926" y="39849"/>
                  </a:lnTo>
                  <a:lnTo>
                    <a:pt x="399305" y="20402"/>
                  </a:lnTo>
                  <a:lnTo>
                    <a:pt x="476430" y="8607"/>
                  </a:lnTo>
                  <a:lnTo>
                    <a:pt x="520862" y="4981"/>
                  </a:lnTo>
                  <a:lnTo>
                    <a:pt x="569590" y="2550"/>
                  </a:lnTo>
                  <a:lnTo>
                    <a:pt x="622899" y="1075"/>
                  </a:lnTo>
                  <a:lnTo>
                    <a:pt x="681077" y="318"/>
                  </a:lnTo>
                  <a:lnTo>
                    <a:pt x="744409" y="39"/>
                  </a:lnTo>
                  <a:lnTo>
                    <a:pt x="813181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6093081" y="9432899"/>
            <a:ext cx="340677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4810" marR="5080" indent="-372745">
              <a:lnSpc>
                <a:spcPct val="109400"/>
              </a:lnSpc>
              <a:spcBef>
                <a:spcPts val="95"/>
              </a:spcBef>
            </a:pP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performs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0" dirty="0">
                <a:solidFill>
                  <a:srgbClr val="FFFFFF"/>
                </a:solidFill>
                <a:latin typeface="Calibri"/>
                <a:cs typeface="Calibri"/>
              </a:rPr>
              <a:t>better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scratch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25589" rIns="0" bIns="0" rtlCol="0">
            <a:spAutoFit/>
          </a:bodyPr>
          <a:lstStyle/>
          <a:p>
            <a:pPr marL="4648835">
              <a:lnSpc>
                <a:spcPct val="100000"/>
              </a:lnSpc>
              <a:spcBef>
                <a:spcPts val="130"/>
              </a:spcBef>
            </a:pPr>
            <a:r>
              <a:rPr sz="9450" spc="505" dirty="0"/>
              <a:t>Improving</a:t>
            </a:r>
            <a:r>
              <a:rPr sz="9450" spc="-484" dirty="0"/>
              <a:t> </a:t>
            </a:r>
            <a:r>
              <a:rPr sz="9450" spc="720" dirty="0"/>
              <a:t>a</a:t>
            </a:r>
            <a:r>
              <a:rPr sz="9450" spc="-484" dirty="0"/>
              <a:t> </a:t>
            </a:r>
            <a:r>
              <a:rPr sz="9450" spc="560" dirty="0"/>
              <a:t>model</a:t>
            </a:r>
            <a:endParaRPr sz="9450"/>
          </a:p>
        </p:txBody>
      </p:sp>
      <p:grpSp>
        <p:nvGrpSpPr>
          <p:cNvPr id="3" name="object 3"/>
          <p:cNvGrpSpPr/>
          <p:nvPr/>
        </p:nvGrpSpPr>
        <p:grpSpPr>
          <a:xfrm>
            <a:off x="764374" y="2397832"/>
            <a:ext cx="18574385" cy="8014334"/>
            <a:chOff x="764374" y="2397832"/>
            <a:chExt cx="18574385" cy="8014334"/>
          </a:xfrm>
        </p:grpSpPr>
        <p:sp>
          <p:nvSpPr>
            <p:cNvPr id="4" name="object 4"/>
            <p:cNvSpPr/>
            <p:nvPr/>
          </p:nvSpPr>
          <p:spPr>
            <a:xfrm>
              <a:off x="764362" y="2397842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4000709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54"/>
                  </a:lnTo>
                  <a:lnTo>
                    <a:pt x="9287078" y="1602854"/>
                  </a:lnTo>
                  <a:lnTo>
                    <a:pt x="18574144" y="1602854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5603563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206430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8809297"/>
              <a:ext cx="18574385" cy="1603375"/>
            </a:xfrm>
            <a:custGeom>
              <a:avLst/>
              <a:gdLst/>
              <a:ahLst/>
              <a:cxnLst/>
              <a:rect l="l" t="t" r="r" b="b"/>
              <a:pathLst>
                <a:path w="18574385" h="1603375">
                  <a:moveTo>
                    <a:pt x="18574144" y="0"/>
                  </a:moveTo>
                  <a:lnTo>
                    <a:pt x="9287078" y="0"/>
                  </a:lnTo>
                  <a:lnTo>
                    <a:pt x="0" y="0"/>
                  </a:lnTo>
                  <a:lnTo>
                    <a:pt x="0" y="1602867"/>
                  </a:lnTo>
                  <a:lnTo>
                    <a:pt x="9287078" y="1602867"/>
                  </a:lnTo>
                  <a:lnTo>
                    <a:pt x="18574144" y="1602867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505651" y="2585064"/>
            <a:ext cx="580453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0580" marR="5080" indent="-818515">
              <a:lnSpc>
                <a:spcPct val="107500"/>
              </a:lnSpc>
              <a:spcBef>
                <a:spcPts val="100"/>
              </a:spcBef>
            </a:pPr>
            <a:r>
              <a:rPr sz="3450" b="1" spc="-20" dirty="0">
                <a:latin typeface="Century Gothic"/>
                <a:cs typeface="Century Gothic"/>
              </a:rPr>
              <a:t>Method</a:t>
            </a:r>
            <a:r>
              <a:rPr sz="3450" b="1" spc="-220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50" dirty="0">
                <a:latin typeface="Century Gothic"/>
                <a:cs typeface="Century Gothic"/>
              </a:rPr>
              <a:t>improve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345" dirty="0">
                <a:latin typeface="Century Gothic"/>
                <a:cs typeface="Century Gothic"/>
              </a:rPr>
              <a:t>a</a:t>
            </a:r>
            <a:r>
              <a:rPr sz="3450" b="1" spc="-215" dirty="0">
                <a:latin typeface="Century Gothic"/>
                <a:cs typeface="Century Gothic"/>
              </a:rPr>
              <a:t> </a:t>
            </a:r>
            <a:r>
              <a:rPr sz="3450" b="1" spc="-20" dirty="0">
                <a:latin typeface="Century Gothic"/>
                <a:cs typeface="Century Gothic"/>
              </a:rPr>
              <a:t>model </a:t>
            </a:r>
            <a:r>
              <a:rPr sz="3450" b="1" spc="-85" dirty="0">
                <a:latin typeface="Century Gothic"/>
                <a:cs typeface="Century Gothic"/>
              </a:rPr>
              <a:t>(reduce</a:t>
            </a:r>
            <a:r>
              <a:rPr sz="3450" b="1" spc="-200" dirty="0">
                <a:latin typeface="Century Gothic"/>
                <a:cs typeface="Century Gothic"/>
              </a:rPr>
              <a:t> </a:t>
            </a:r>
            <a:r>
              <a:rPr sz="3450" b="1" spc="80" dirty="0">
                <a:latin typeface="Century Gothic"/>
                <a:cs typeface="Century Gothic"/>
              </a:rPr>
              <a:t>overfitting)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12393" y="2905472"/>
            <a:ext cx="356552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30" dirty="0">
                <a:latin typeface="Century Gothic"/>
                <a:cs typeface="Century Gothic"/>
              </a:rPr>
              <a:t>does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260" dirty="0">
                <a:latin typeface="Century Gothic"/>
                <a:cs typeface="Century Gothic"/>
              </a:rPr>
              <a:t>it</a:t>
            </a:r>
            <a:r>
              <a:rPr sz="3450" b="1" spc="-235" dirty="0">
                <a:latin typeface="Century Gothic"/>
                <a:cs typeface="Century Gothic"/>
              </a:rPr>
              <a:t> </a:t>
            </a:r>
            <a:r>
              <a:rPr sz="3450" b="1" spc="-75" dirty="0">
                <a:latin typeface="Century Gothic"/>
                <a:cs typeface="Century Gothic"/>
              </a:rPr>
              <a:t>do?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62664" y="4587036"/>
            <a:ext cx="14909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85" dirty="0">
                <a:latin typeface="Calibri"/>
                <a:cs typeface="Calibri"/>
              </a:rPr>
              <a:t>More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70160" y="4252407"/>
            <a:ext cx="9050020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Gives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chance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between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(e.g.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performing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poorly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pizza,</a:t>
            </a:r>
            <a:r>
              <a:rPr sz="2300" spc="5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show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it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images</a:t>
            </a:r>
            <a:r>
              <a:rPr sz="2300" spc="4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5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pizza).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7501" y="6189900"/>
            <a:ext cx="28213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80" dirty="0">
                <a:latin typeface="Calibri"/>
                <a:cs typeface="Calibri"/>
              </a:rPr>
              <a:t>Data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augmentation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72652" y="5677267"/>
            <a:ext cx="9044940" cy="14452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Increase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training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without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collecting</a:t>
            </a:r>
            <a:r>
              <a:rPr sz="2300" spc="100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more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(e.g.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photos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pizza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and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randomly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rotate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30°).</a:t>
            </a:r>
            <a:endParaRPr sz="2300">
              <a:latin typeface="Arial"/>
              <a:cs typeface="Arial"/>
            </a:endParaRPr>
          </a:p>
          <a:p>
            <a:pPr marL="419734" marR="412115" algn="ctr">
              <a:lnSpc>
                <a:spcPct val="101600"/>
              </a:lnSpc>
            </a:pPr>
            <a:r>
              <a:rPr sz="2300" dirty="0">
                <a:latin typeface="Arial"/>
                <a:cs typeface="Arial"/>
              </a:rPr>
              <a:t>Increased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diversity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forces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learn</a:t>
            </a:r>
            <a:r>
              <a:rPr sz="2300" spc="1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more</a:t>
            </a:r>
            <a:r>
              <a:rPr sz="2300" spc="2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generalisation patterns.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73609" y="7792763"/>
            <a:ext cx="16687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50" dirty="0">
                <a:latin typeface="Calibri"/>
                <a:cs typeface="Calibri"/>
              </a:rPr>
              <a:t>Better</a:t>
            </a:r>
            <a:r>
              <a:rPr sz="2450" spc="-5" dirty="0">
                <a:latin typeface="Calibri"/>
                <a:cs typeface="Calibri"/>
              </a:rPr>
              <a:t> </a:t>
            </a:r>
            <a:r>
              <a:rPr sz="2450" spc="145" dirty="0">
                <a:latin typeface="Calibri"/>
                <a:cs typeface="Calibri"/>
              </a:rPr>
              <a:t>data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392101" y="7458136"/>
            <a:ext cx="860615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dirty="0">
                <a:latin typeface="Arial"/>
                <a:cs typeface="Arial"/>
              </a:rPr>
              <a:t>Not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all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are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created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equally.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Removing</a:t>
            </a:r>
            <a:r>
              <a:rPr sz="2300" spc="4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poor</a:t>
            </a:r>
            <a:r>
              <a:rPr sz="2300" spc="3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samples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adding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better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samples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dataset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can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improve</a:t>
            </a:r>
            <a:r>
              <a:rPr sz="2300" spc="95" dirty="0">
                <a:latin typeface="Arial"/>
                <a:cs typeface="Arial"/>
              </a:rPr>
              <a:t> </a:t>
            </a:r>
            <a:r>
              <a:rPr sz="2300" spc="-20" dirty="0">
                <a:latin typeface="Arial"/>
                <a:cs typeface="Arial"/>
              </a:rPr>
              <a:t>your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performance.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01378" y="9395628"/>
            <a:ext cx="301307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Use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30" dirty="0">
                <a:latin typeface="Calibri"/>
                <a:cs typeface="Calibri"/>
              </a:rPr>
              <a:t>transfer</a:t>
            </a:r>
            <a:r>
              <a:rPr sz="2450" spc="-10" dirty="0">
                <a:latin typeface="Calibri"/>
                <a:cs typeface="Calibri"/>
              </a:rPr>
              <a:t> </a:t>
            </a:r>
            <a:r>
              <a:rPr sz="2450" spc="110" dirty="0">
                <a:latin typeface="Calibri"/>
                <a:cs typeface="Calibri"/>
              </a:rPr>
              <a:t>learning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07248" y="9061000"/>
            <a:ext cx="8975725" cy="108966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ctr">
              <a:lnSpc>
                <a:spcPct val="101600"/>
              </a:lnSpc>
              <a:spcBef>
                <a:spcPts val="65"/>
              </a:spcBef>
            </a:pPr>
            <a:r>
              <a:rPr sz="2300" spc="-75" dirty="0">
                <a:latin typeface="Arial"/>
                <a:cs typeface="Arial"/>
              </a:rPr>
              <a:t>Take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an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existing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model’s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pre-learned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patterns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from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one</a:t>
            </a:r>
            <a:r>
              <a:rPr sz="2300" spc="8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</a:t>
            </a:r>
            <a:r>
              <a:rPr sz="2300" spc="75" dirty="0">
                <a:latin typeface="Arial"/>
                <a:cs typeface="Arial"/>
              </a:rPr>
              <a:t> </a:t>
            </a:r>
            <a:r>
              <a:rPr sz="2300" spc="-25" dirty="0">
                <a:latin typeface="Arial"/>
                <a:cs typeface="Arial"/>
              </a:rPr>
              <a:t>and </a:t>
            </a:r>
            <a:r>
              <a:rPr sz="2300" dirty="0">
                <a:latin typeface="Arial"/>
                <a:cs typeface="Arial"/>
              </a:rPr>
              <a:t>tweak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them</a:t>
            </a:r>
            <a:r>
              <a:rPr sz="2300" spc="65" dirty="0">
                <a:latin typeface="Arial"/>
                <a:cs typeface="Arial"/>
              </a:rPr>
              <a:t> to </a:t>
            </a:r>
            <a:r>
              <a:rPr sz="2300" dirty="0">
                <a:latin typeface="Arial"/>
                <a:cs typeface="Arial"/>
              </a:rPr>
              <a:t>suit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your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own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problem.</a:t>
            </a:r>
            <a:r>
              <a:rPr sz="2300" spc="6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For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example,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take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a</a:t>
            </a:r>
            <a:r>
              <a:rPr sz="2300" spc="65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model </a:t>
            </a:r>
            <a:r>
              <a:rPr sz="2300" dirty="0">
                <a:latin typeface="Arial"/>
                <a:cs typeface="Arial"/>
              </a:rPr>
              <a:t>trained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on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cars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spc="65" dirty="0">
                <a:latin typeface="Arial"/>
                <a:cs typeface="Arial"/>
              </a:rPr>
              <a:t>to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recognise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pictures</a:t>
            </a:r>
            <a:r>
              <a:rPr sz="2300" spc="85" dirty="0">
                <a:latin typeface="Arial"/>
                <a:cs typeface="Arial"/>
              </a:rPr>
              <a:t> </a:t>
            </a:r>
            <a:r>
              <a:rPr sz="2300" dirty="0">
                <a:latin typeface="Arial"/>
                <a:cs typeface="Arial"/>
              </a:rPr>
              <a:t>of</a:t>
            </a:r>
            <a:r>
              <a:rPr sz="2300" spc="90" dirty="0">
                <a:latin typeface="Arial"/>
                <a:cs typeface="Arial"/>
              </a:rPr>
              <a:t> </a:t>
            </a:r>
            <a:r>
              <a:rPr sz="2300" spc="-10" dirty="0">
                <a:latin typeface="Arial"/>
                <a:cs typeface="Arial"/>
              </a:rPr>
              <a:t>trucks.</a:t>
            </a:r>
            <a:endParaRPr sz="2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39949" y="8852383"/>
            <a:ext cx="18424525" cy="1468120"/>
          </a:xfrm>
          <a:custGeom>
            <a:avLst/>
            <a:gdLst/>
            <a:ahLst/>
            <a:cxnLst/>
            <a:rect l="l" t="t" r="r" b="b"/>
            <a:pathLst>
              <a:path w="18424525" h="1468120">
                <a:moveTo>
                  <a:pt x="336559" y="0"/>
                </a:moveTo>
                <a:lnTo>
                  <a:pt x="18087637" y="0"/>
                </a:lnTo>
                <a:lnTo>
                  <a:pt x="18154611" y="257"/>
                </a:lnTo>
                <a:lnTo>
                  <a:pt x="18208624" y="2061"/>
                </a:lnTo>
                <a:lnTo>
                  <a:pt x="18251527" y="6957"/>
                </a:lnTo>
                <a:lnTo>
                  <a:pt x="18325428" y="36375"/>
                </a:lnTo>
                <a:lnTo>
                  <a:pt x="18360023" y="64179"/>
                </a:lnTo>
                <a:lnTo>
                  <a:pt x="18387827" y="98775"/>
                </a:lnTo>
                <a:lnTo>
                  <a:pt x="18407711" y="139033"/>
                </a:lnTo>
                <a:lnTo>
                  <a:pt x="18422141" y="215574"/>
                </a:lnTo>
                <a:lnTo>
                  <a:pt x="18423945" y="269585"/>
                </a:lnTo>
                <a:lnTo>
                  <a:pt x="18424203" y="336559"/>
                </a:lnTo>
                <a:lnTo>
                  <a:pt x="18424203" y="1131209"/>
                </a:lnTo>
                <a:lnTo>
                  <a:pt x="18423945" y="1198183"/>
                </a:lnTo>
                <a:lnTo>
                  <a:pt x="18422141" y="1252194"/>
                </a:lnTo>
                <a:lnTo>
                  <a:pt x="18417245" y="1295094"/>
                </a:lnTo>
                <a:lnTo>
                  <a:pt x="18387827" y="1368993"/>
                </a:lnTo>
                <a:lnTo>
                  <a:pt x="18360023" y="1403589"/>
                </a:lnTo>
                <a:lnTo>
                  <a:pt x="18325428" y="1431393"/>
                </a:lnTo>
                <a:lnTo>
                  <a:pt x="18285170" y="1451276"/>
                </a:lnTo>
                <a:lnTo>
                  <a:pt x="18208624" y="1465707"/>
                </a:lnTo>
                <a:lnTo>
                  <a:pt x="18154611" y="1467511"/>
                </a:lnTo>
                <a:lnTo>
                  <a:pt x="18087637" y="1467768"/>
                </a:lnTo>
                <a:lnTo>
                  <a:pt x="336559" y="1467768"/>
                </a:lnTo>
                <a:lnTo>
                  <a:pt x="269585" y="1467511"/>
                </a:lnTo>
                <a:lnTo>
                  <a:pt x="215574" y="1465707"/>
                </a:lnTo>
                <a:lnTo>
                  <a:pt x="172674" y="1460811"/>
                </a:lnTo>
                <a:lnTo>
                  <a:pt x="98775" y="1431393"/>
                </a:lnTo>
                <a:lnTo>
                  <a:pt x="64179" y="1403589"/>
                </a:lnTo>
                <a:lnTo>
                  <a:pt x="36375" y="1368993"/>
                </a:lnTo>
                <a:lnTo>
                  <a:pt x="16492" y="1328735"/>
                </a:lnTo>
                <a:lnTo>
                  <a:pt x="2061" y="1252194"/>
                </a:lnTo>
                <a:lnTo>
                  <a:pt x="257" y="1198183"/>
                </a:lnTo>
                <a:lnTo>
                  <a:pt x="0" y="1131209"/>
                </a:lnTo>
                <a:lnTo>
                  <a:pt x="0" y="336559"/>
                </a:lnTo>
                <a:lnTo>
                  <a:pt x="257" y="269585"/>
                </a:lnTo>
                <a:lnTo>
                  <a:pt x="2061" y="215574"/>
                </a:lnTo>
                <a:lnTo>
                  <a:pt x="6957" y="172674"/>
                </a:lnTo>
                <a:lnTo>
                  <a:pt x="36375" y="98775"/>
                </a:lnTo>
                <a:lnTo>
                  <a:pt x="64179" y="64179"/>
                </a:lnTo>
                <a:lnTo>
                  <a:pt x="98775" y="36375"/>
                </a:lnTo>
                <a:lnTo>
                  <a:pt x="139033" y="16492"/>
                </a:lnTo>
                <a:lnTo>
                  <a:pt x="215574" y="2061"/>
                </a:lnTo>
                <a:lnTo>
                  <a:pt x="269585" y="257"/>
                </a:lnTo>
                <a:lnTo>
                  <a:pt x="336559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2727" rIns="0" bIns="0" rtlCol="0">
            <a:spAutoFit/>
          </a:bodyPr>
          <a:lstStyle/>
          <a:p>
            <a:pPr marL="984250">
              <a:lnSpc>
                <a:spcPct val="100000"/>
              </a:lnSpc>
              <a:spcBef>
                <a:spcPts val="130"/>
              </a:spcBef>
            </a:pPr>
            <a:r>
              <a:rPr sz="9450" spc="590" dirty="0"/>
              <a:t>Where</a:t>
            </a:r>
            <a:r>
              <a:rPr sz="9450" spc="-495" dirty="0"/>
              <a:t> </a:t>
            </a:r>
            <a:r>
              <a:rPr sz="9450" spc="680" dirty="0"/>
              <a:t>to</a:t>
            </a:r>
            <a:r>
              <a:rPr sz="9450" spc="-490" dirty="0"/>
              <a:t> </a:t>
            </a:r>
            <a:r>
              <a:rPr sz="9450" spc="490" dirty="0"/>
              <a:t>find</a:t>
            </a:r>
            <a:r>
              <a:rPr sz="9450" spc="-490" dirty="0"/>
              <a:t> </a:t>
            </a:r>
            <a:r>
              <a:rPr sz="9450" spc="450" dirty="0"/>
              <a:t>pretrained</a:t>
            </a:r>
            <a:r>
              <a:rPr sz="9450" spc="-490" dirty="0"/>
              <a:t> </a:t>
            </a:r>
            <a:r>
              <a:rPr sz="9450" spc="560" dirty="0"/>
              <a:t>models</a:t>
            </a:r>
            <a:endParaRPr sz="9450"/>
          </a:p>
        </p:txBody>
      </p:sp>
      <p:sp>
        <p:nvSpPr>
          <p:cNvPr id="3" name="object 3"/>
          <p:cNvSpPr txBox="1"/>
          <p:nvPr/>
        </p:nvSpPr>
        <p:spPr>
          <a:xfrm>
            <a:off x="1377996" y="5507435"/>
            <a:ext cx="7335520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865" marR="5080" indent="-177800">
              <a:lnSpc>
                <a:spcPct val="106900"/>
              </a:lnSpc>
              <a:spcBef>
                <a:spcPts val="95"/>
              </a:spcBef>
            </a:pPr>
            <a:r>
              <a:rPr sz="1800" spc="135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r>
              <a:rPr sz="1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40" dirty="0">
                <a:solidFill>
                  <a:srgbClr val="FFFFFF"/>
                </a:solidFill>
                <a:latin typeface="Calibri"/>
                <a:cs typeface="Calibri"/>
              </a:rPr>
              <a:t>domains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libraries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torchvision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torchtext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ourier New"/>
                <a:cs typeface="Courier New"/>
              </a:rPr>
              <a:t>torchaudio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torchrec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).</a:t>
            </a:r>
            <a:r>
              <a:rPr sz="1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https://pytorch.org/vision/stable/models.html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62" y="1403714"/>
            <a:ext cx="7329619" cy="44209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80762" y="6236841"/>
            <a:ext cx="7329805" cy="4627880"/>
            <a:chOff x="1380762" y="6236841"/>
            <a:chExt cx="7329805" cy="46278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0762" y="6236841"/>
              <a:ext cx="7329619" cy="46278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0811" y="10562693"/>
              <a:ext cx="240830" cy="2408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959521" y="10504534"/>
            <a:ext cx="4172585" cy="62738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43330">
              <a:lnSpc>
                <a:spcPct val="100000"/>
              </a:lnSpc>
              <a:spcBef>
                <a:spcPts val="305"/>
              </a:spcBef>
            </a:pPr>
            <a:r>
              <a:rPr sz="1800" spc="170" dirty="0">
                <a:solidFill>
                  <a:srgbClr val="FFFFFF"/>
                </a:solidFill>
                <a:latin typeface="Calibri"/>
                <a:cs typeface="Calibri"/>
              </a:rPr>
              <a:t>HuggingFace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Hub.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https://huggingface.co/models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05356" y="1344584"/>
            <a:ext cx="7067847" cy="453926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1743151" y="5549319"/>
            <a:ext cx="6592570" cy="612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spc="125" dirty="0">
                <a:solidFill>
                  <a:srgbClr val="FFFFFF"/>
                </a:solidFill>
                <a:latin typeface="Calibri"/>
                <a:cs typeface="Calibri"/>
              </a:rPr>
              <a:t>Torch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6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dirty="0">
                <a:solidFill>
                  <a:srgbClr val="FFFFFF"/>
                </a:solidFill>
                <a:latin typeface="Courier New"/>
                <a:cs typeface="Courier New"/>
              </a:rPr>
              <a:t>timm</a:t>
            </a:r>
            <a:r>
              <a:rPr sz="1800" spc="-6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library).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https://github.com/rwightman/pytorch-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image-</a:t>
            </a:r>
            <a:r>
              <a:rPr sz="180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36242" y="6194607"/>
            <a:ext cx="6806075" cy="47122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819045" y="10509591"/>
            <a:ext cx="4440555" cy="612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spc="145" dirty="0">
                <a:solidFill>
                  <a:srgbClr val="FFFFFF"/>
                </a:solidFill>
                <a:latin typeface="Calibri"/>
                <a:cs typeface="Calibri"/>
              </a:rPr>
              <a:t>Paperswithcode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45" dirty="0">
                <a:solidFill>
                  <a:srgbClr val="FFFFFF"/>
                </a:solidFill>
                <a:latin typeface="Calibri"/>
                <a:cs typeface="Calibri"/>
              </a:rPr>
              <a:t>SOTA.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1800" spc="130" dirty="0">
                <a:solidFill>
                  <a:srgbClr val="FFFFFF"/>
                </a:solidFill>
                <a:latin typeface="Calibri"/>
                <a:cs typeface="Calibri"/>
              </a:rPr>
              <a:t>Source: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https://paperswithcode.com/sota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83051" y="5782518"/>
            <a:ext cx="1821934" cy="60731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11217" y="2040702"/>
            <a:ext cx="15136494" cy="840867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596900" indent="-571500">
              <a:lnSpc>
                <a:spcPct val="100000"/>
              </a:lnSpc>
              <a:spcBef>
                <a:spcPts val="1090"/>
              </a:spcBef>
              <a:buSzPct val="144210"/>
              <a:buChar char="•"/>
              <a:tabLst>
                <a:tab pos="596900" algn="l"/>
              </a:tabLst>
            </a:pPr>
            <a:r>
              <a:rPr sz="4750" spc="425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4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90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47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3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750" spc="335" dirty="0">
                <a:solidFill>
                  <a:srgbClr val="16E7CF"/>
                </a:solidFill>
                <a:latin typeface="Calibri"/>
                <a:cs typeface="Calibri"/>
              </a:rPr>
              <a:t>importing</a:t>
            </a:r>
            <a:r>
              <a:rPr sz="47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285" dirty="0">
                <a:solidFill>
                  <a:srgbClr val="16E7CF"/>
                </a:solidFill>
                <a:latin typeface="Calibri"/>
                <a:cs typeface="Calibri"/>
              </a:rPr>
              <a:t>previously</a:t>
            </a:r>
            <a:r>
              <a:rPr sz="475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15" dirty="0">
                <a:solidFill>
                  <a:srgbClr val="16E7CF"/>
                </a:solidFill>
                <a:latin typeface="Calibri"/>
                <a:cs typeface="Calibri"/>
              </a:rPr>
              <a:t>written</a:t>
            </a:r>
            <a:r>
              <a:rPr sz="47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409" dirty="0">
                <a:solidFill>
                  <a:srgbClr val="16E7CF"/>
                </a:solidFill>
                <a:latin typeface="Calibri"/>
                <a:cs typeface="Calibri"/>
              </a:rPr>
              <a:t>code</a:t>
            </a:r>
            <a:r>
              <a:rPr sz="4750" spc="409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575"/>
              </a:spcBef>
              <a:buSzPct val="144210"/>
              <a:buChar char="•"/>
              <a:tabLst>
                <a:tab pos="596900" algn="l"/>
              </a:tabLst>
            </a:pPr>
            <a:r>
              <a:rPr sz="4750" spc="325" dirty="0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05" dirty="0">
                <a:solidFill>
                  <a:srgbClr val="16E7CF"/>
                </a:solidFill>
                <a:latin typeface="Calibri"/>
                <a:cs typeface="Calibri"/>
              </a:rPr>
              <a:t>transfer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290" dirty="0">
                <a:solidFill>
                  <a:srgbClr val="16E7CF"/>
                </a:solidFill>
                <a:latin typeface="Calibri"/>
                <a:cs typeface="Calibri"/>
              </a:rPr>
              <a:t>learning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3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4750">
              <a:latin typeface="Calibri"/>
              <a:cs typeface="Calibri"/>
            </a:endParaRPr>
          </a:p>
          <a:p>
            <a:pPr marL="596900" marR="17780" indent="-572135">
              <a:lnSpc>
                <a:spcPct val="162700"/>
              </a:lnSpc>
              <a:buClr>
                <a:srgbClr val="FFFFFF"/>
              </a:buClr>
              <a:buSzPct val="144210"/>
              <a:buChar char="•"/>
              <a:tabLst>
                <a:tab pos="596900" algn="l"/>
                <a:tab pos="7195820" algn="l"/>
              </a:tabLst>
            </a:pPr>
            <a:r>
              <a:rPr sz="4750" spc="405" dirty="0">
                <a:solidFill>
                  <a:srgbClr val="16E7CF"/>
                </a:solidFill>
                <a:latin typeface="Calibri"/>
                <a:cs typeface="Calibri"/>
              </a:rPr>
              <a:t>Customise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16E7CF"/>
                </a:solidFill>
                <a:latin typeface="Calibri"/>
                <a:cs typeface="Calibri"/>
              </a:rPr>
              <a:t>a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05" dirty="0">
                <a:solidFill>
                  <a:srgbClr val="16E7CF"/>
                </a:solidFill>
                <a:latin typeface="Calibri"/>
                <a:cs typeface="Calibri"/>
              </a:rPr>
              <a:t>pretrained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70" dirty="0">
                <a:solidFill>
                  <a:srgbClr val="16E7CF"/>
                </a:solidFill>
                <a:latin typeface="Calibri"/>
                <a:cs typeface="Calibri"/>
              </a:rPr>
              <a:t>model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1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28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5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425" dirty="0">
                <a:solidFill>
                  <a:srgbClr val="FFFFFF"/>
                </a:solidFill>
                <a:latin typeface="Calibri"/>
                <a:cs typeface="Calibri"/>
              </a:rPr>
              <a:t>case </a:t>
            </a:r>
            <a:r>
              <a:rPr sz="4750" spc="320" dirty="0">
                <a:solidFill>
                  <a:srgbClr val="FFFFFF"/>
                </a:solidFill>
                <a:latin typeface="Calibri"/>
                <a:cs typeface="Calibri"/>
              </a:rPr>
              <a:t>(FoodVision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45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47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750" spc="13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715"/>
              </a:spcBef>
              <a:buClr>
                <a:srgbClr val="FFFFFF"/>
              </a:buClr>
              <a:buSzPct val="144210"/>
              <a:buChar char="•"/>
              <a:tabLst>
                <a:tab pos="596900" algn="l"/>
              </a:tabLst>
            </a:pPr>
            <a:r>
              <a:rPr sz="4750" spc="295" dirty="0">
                <a:solidFill>
                  <a:srgbClr val="16E7CF"/>
                </a:solidFill>
                <a:latin typeface="Calibri"/>
                <a:cs typeface="Calibri"/>
              </a:rPr>
              <a:t>Evaluating</a:t>
            </a:r>
            <a:r>
              <a:rPr sz="47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4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05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29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4750">
              <a:latin typeface="Calibri"/>
              <a:cs typeface="Calibri"/>
            </a:endParaRPr>
          </a:p>
          <a:p>
            <a:pPr marL="596900" indent="-571500">
              <a:lnSpc>
                <a:spcPct val="100000"/>
              </a:lnSpc>
              <a:spcBef>
                <a:spcPts val="3575"/>
              </a:spcBef>
              <a:buClr>
                <a:srgbClr val="FFFFFF"/>
              </a:buClr>
              <a:buSzPct val="144210"/>
              <a:buChar char="•"/>
              <a:tabLst>
                <a:tab pos="596900" algn="l"/>
              </a:tabLst>
            </a:pPr>
            <a:r>
              <a:rPr sz="4750" spc="310" dirty="0">
                <a:solidFill>
                  <a:srgbClr val="16E7CF"/>
                </a:solidFill>
                <a:latin typeface="Calibri"/>
                <a:cs typeface="Calibri"/>
              </a:rPr>
              <a:t>Making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30" dirty="0">
                <a:solidFill>
                  <a:srgbClr val="16E7CF"/>
                </a:solidFill>
                <a:latin typeface="Calibri"/>
                <a:cs typeface="Calibri"/>
              </a:rPr>
              <a:t>predictions</a:t>
            </a:r>
            <a:r>
              <a:rPr sz="47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750" spc="35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28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65" dirty="0">
                <a:solidFill>
                  <a:srgbClr val="FFFFFF"/>
                </a:solidFill>
                <a:latin typeface="Calibri"/>
                <a:cs typeface="Calibri"/>
              </a:rPr>
              <a:t>own</a:t>
            </a:r>
            <a:r>
              <a:rPr sz="47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434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47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750" spc="34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4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65"/>
              </a:spcBef>
            </a:pPr>
            <a:endParaRPr sz="4750">
              <a:latin typeface="Calibri"/>
              <a:cs typeface="Calibri"/>
            </a:endParaRPr>
          </a:p>
          <a:p>
            <a:pPr marR="1641475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7" name="object 7"/>
          <p:cNvSpPr txBox="1"/>
          <p:nvPr/>
        </p:nvSpPr>
        <p:spPr>
          <a:xfrm rot="21540000">
            <a:off x="12947036" y="1332581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50" dirty="0">
                <a:solidFill>
                  <a:srgbClr val="FFFFFF"/>
                </a:solidFill>
                <a:latin typeface="Gill Sans MT"/>
                <a:cs typeface="Gill Sans MT"/>
              </a:rPr>
              <a:t>(broadly)</a:t>
            </a:r>
            <a:endParaRPr sz="495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4221748" y="9407865"/>
            <a:ext cx="525412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5"/>
              </a:lnSpc>
            </a:pPr>
            <a:r>
              <a:rPr sz="4275" b="1" spc="-112" baseline="-1949" dirty="0">
                <a:solidFill>
                  <a:srgbClr val="FFFFFF"/>
                </a:solidFill>
                <a:latin typeface="Gill Sans MT"/>
                <a:cs typeface="Gill Sans MT"/>
              </a:rPr>
              <a:t>(we’ll</a:t>
            </a:r>
            <a:r>
              <a:rPr sz="4275" b="1" spc="-172" baseline="-194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390" dirty="0">
                <a:solidFill>
                  <a:srgbClr val="FFFFFF"/>
                </a:solidFill>
                <a:latin typeface="Gill Sans MT"/>
                <a:cs typeface="Gill Sans MT"/>
              </a:rPr>
              <a:t>be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cooking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57" baseline="3898" dirty="0">
                <a:solidFill>
                  <a:srgbClr val="FFFFFF"/>
                </a:solidFill>
                <a:latin typeface="Gill Sans MT"/>
                <a:cs typeface="Gill Sans MT"/>
              </a:rPr>
              <a:t>up</a:t>
            </a:r>
            <a:r>
              <a:rPr sz="4275" b="1" spc="-165" baseline="389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27" baseline="4873" dirty="0">
                <a:solidFill>
                  <a:srgbClr val="FFFFFF"/>
                </a:solidFill>
                <a:latin typeface="Gill Sans MT"/>
                <a:cs typeface="Gill Sans MT"/>
              </a:rPr>
              <a:t>lots</a:t>
            </a:r>
            <a:r>
              <a:rPr sz="4275" b="1" spc="-165" baseline="48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12" baseline="6822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4275" b="1" spc="-165" baseline="682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12" baseline="7797" dirty="0">
                <a:solidFill>
                  <a:srgbClr val="FFFFFF"/>
                </a:solidFill>
                <a:latin typeface="Gill Sans MT"/>
                <a:cs typeface="Gill Sans MT"/>
              </a:rPr>
              <a:t>code!)</a:t>
            </a:r>
            <a:endParaRPr sz="4275" baseline="7797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1226</Words>
  <Application>Microsoft Office PowerPoint</Application>
  <PresentationFormat>Custom</PresentationFormat>
  <Paragraphs>220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Century Gothic</vt:lpstr>
      <vt:lpstr>Courier New</vt:lpstr>
      <vt:lpstr>Gill Sans MT</vt:lpstr>
      <vt:lpstr>Times New Roman</vt:lpstr>
      <vt:lpstr>Office Theme</vt:lpstr>
      <vt:lpstr>Transfer Learning with</vt:lpstr>
      <vt:lpstr>Where can you get help?</vt:lpstr>
      <vt:lpstr>“What is transfer learning?”</vt:lpstr>
      <vt:lpstr>Example transfer learning use cases Computer vision</vt:lpstr>
      <vt:lpstr>“Why use transfer learning?”</vt:lpstr>
      <vt:lpstr>Why use transfer learning?</vt:lpstr>
      <vt:lpstr>Improving a model</vt:lpstr>
      <vt:lpstr>Where to find pretrained models</vt:lpstr>
      <vt:lpstr>What we’re going to cover</vt:lpstr>
      <vt:lpstr>Let’s code!</vt:lpstr>
      <vt:lpstr>Original Model vs. Feature Extraction</vt:lpstr>
      <vt:lpstr>Kinds of Transfer Learning</vt:lpstr>
      <vt:lpstr>Kinds of Transfer Learning</vt:lpstr>
      <vt:lpstr>EfficientNet feature extractor</vt:lpstr>
      <vt:lpstr>EfficientNet feature extractor</vt:lpstr>
      <vt:lpstr>EfficientNet feature extractor — changing the classifier head</vt:lpstr>
      <vt:lpstr>Input shape of data per layer Output shape of data per layer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06_pytorch_transfer_learning</dc:title>
  <dc:creator>KHALIL, MOHAMED</dc:creator>
  <cp:lastModifiedBy>KHALIL, MOHAMED</cp:lastModifiedBy>
  <cp:revision>1</cp:revision>
  <dcterms:created xsi:type="dcterms:W3CDTF">2023-09-06T14:41:49Z</dcterms:created>
  <dcterms:modified xsi:type="dcterms:W3CDTF">2023-09-06T17:43:13Z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2022-05-24T00:00:00Z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2023-09-06T00:00:00Z</vt:filetime>
  </property>
  <property fmtid="{D5CDD505-2E9C-101B-9397-08002B2CF9AE}" pid="5" name="Producer">
    <vt:lpwstr>macOS Version 12.3.1 (Build 21E258) Quartz PDFContext</vt:lpwstr>
  </property>
</Properties>
</file>